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xlsx" ContentType="application/vnd.openxmlformats-officedocument.spreadsheetml.sheet"/>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charts/chart1.xml" ContentType="application/vnd.openxmlformats-officedocument.drawingml.char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rts/chart2.xml" ContentType="application/vnd.openxmlformats-officedocument.drawingml.chart+xml"/>
  <Override PartName="/ppt/charts/chart3.xml" ContentType="application/vnd.openxmlformats-officedocument.drawingml.chart+xml"/>
  <Override PartName="/ppt/drawings/drawing1.xml" ContentType="application/vnd.openxmlformats-officedocument.drawingml.chartshape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8" r:id="rId3"/>
    <p:sldId id="257" r:id="rId4"/>
    <p:sldId id="285" r:id="rId5"/>
    <p:sldId id="259" r:id="rId6"/>
    <p:sldId id="293" r:id="rId7"/>
    <p:sldId id="286" r:id="rId8"/>
    <p:sldId id="260" r:id="rId9"/>
    <p:sldId id="289" r:id="rId10"/>
    <p:sldId id="265" r:id="rId11"/>
    <p:sldId id="267" r:id="rId12"/>
    <p:sldId id="284" r:id="rId13"/>
    <p:sldId id="294" r:id="rId14"/>
    <p:sldId id="261" r:id="rId15"/>
    <p:sldId id="268" r:id="rId16"/>
    <p:sldId id="291" r:id="rId17"/>
    <p:sldId id="269" r:id="rId18"/>
    <p:sldId id="270" r:id="rId19"/>
    <p:sldId id="271" r:id="rId20"/>
    <p:sldId id="273" r:id="rId21"/>
    <p:sldId id="292" r:id="rId22"/>
    <p:sldId id="272" r:id="rId23"/>
    <p:sldId id="287" r:id="rId24"/>
    <p:sldId id="274" r:id="rId25"/>
    <p:sldId id="275" r:id="rId26"/>
    <p:sldId id="277" r:id="rId27"/>
    <p:sldId id="281" r:id="rId28"/>
    <p:sldId id="278" r:id="rId29"/>
    <p:sldId id="276" r:id="rId30"/>
    <p:sldId id="282" r:id="rId31"/>
    <p:sldId id="263" r:id="rId32"/>
    <p:sldId id="279" r:id="rId33"/>
    <p:sldId id="280" r:id="rId34"/>
    <p:sldId id="288" r:id="rId35"/>
    <p:sldId id="264" r:id="rId36"/>
    <p:sldId id="290" r:id="rId3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912C8C85-51F0-491E-9774-3900AFEF0FD7}" styleName="Style léger 2 - Accentuation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69012ECD-51FC-41F1-AA8D-1B2483CD663E}" styleName="Style léger 2 - Accentuation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72833802-FEF1-4C79-8D5D-14CF1EAF98D9}" styleName="Style léger 2 - Accentuation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84E427A-3D55-4303-BF80-6455036E1DE7}" styleName="Style à thème 1 - Accentuation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775DCB02-9BB8-47FD-8907-85C794F793BA}" styleName="Style à thème 1 - Accentuation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F5AB1C69-6EDB-4FF4-983F-18BD219EF322}" styleName="Style moyen 2 - Accentuation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FABFCF23-3B69-468F-B69F-88F6DE6A72F2}" styleName="Style moyen 1 - Accentuation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95" d="100"/>
          <a:sy n="95" d="100"/>
        </p:scale>
        <p:origin x="-1288" y="-10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slide" Target="slides/slide36.xml"/><Relationship Id="rId38" Type="http://schemas.openxmlformats.org/officeDocument/2006/relationships/printerSettings" Target="printerSettings/printerSettings1.bin"/><Relationship Id="rId39" Type="http://schemas.openxmlformats.org/officeDocument/2006/relationships/presProps" Target="presProps.xml"/><Relationship Id="rId40" Type="http://schemas.openxmlformats.org/officeDocument/2006/relationships/viewProps" Target="viewProps.xml"/><Relationship Id="rId41" Type="http://schemas.openxmlformats.org/officeDocument/2006/relationships/theme" Target="theme/theme1.xml"/><Relationship Id="rId42"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oleObject" Target="Macintosh%20HD:Users:julienmorin:Documents:Documents%20m&#233;decine:Th&#232;se:Kaplan%20courbe%20survie.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Macintosh%20HD:Users:Julien:Documents:Documents%20me&#769;decine:The&#768;se:reprise%20fct%20re&#769;nale.xlsx" TargetMode="External"/></Relationships>
</file>

<file path=ppt/charts/_rels/chart3.xml.rels><?xml version="1.0" encoding="UTF-8" standalone="yes"?>
<Relationships xmlns="http://schemas.openxmlformats.org/package/2006/relationships"><Relationship Id="rId1" Type="http://schemas.openxmlformats.org/officeDocument/2006/relationships/package" Target="../embeddings/Feuille_Microsoft_Excel1.xlsx"/><Relationship Id="rId2" Type="http://schemas.openxmlformats.org/officeDocument/2006/relationships/chartUserShapes" Target="../drawings/drawing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fr-FR"/>
  <c:roundedCorners val="0"/>
  <mc:AlternateContent xmlns:mc="http://schemas.openxmlformats.org/markup-compatibility/2006">
    <mc:Choice xmlns:c14="http://schemas.microsoft.com/office/drawing/2007/8/2/chart" Requires="c14">
      <c14:style val="118"/>
    </mc:Choice>
    <mc:Fallback>
      <c:style val="18"/>
    </mc:Fallback>
  </mc:AlternateContent>
  <c:chart>
    <c:title>
      <c:tx>
        <c:rich>
          <a:bodyPr/>
          <a:lstStyle/>
          <a:p>
            <a:pPr>
              <a:defRPr sz="1000" b="1"/>
            </a:pPr>
            <a:r>
              <a:rPr lang="fr-FR" sz="1000"/>
              <a:t>Courbes de survie cumulée selon Kaplan Meier</a:t>
            </a:r>
          </a:p>
        </c:rich>
      </c:tx>
      <c:layout/>
      <c:overlay val="0"/>
    </c:title>
    <c:autoTitleDeleted val="0"/>
    <c:plotArea>
      <c:layout/>
      <c:scatterChart>
        <c:scatterStyle val="lineMarker"/>
        <c:varyColors val="0"/>
        <c:ser>
          <c:idx val="2"/>
          <c:order val="0"/>
          <c:tx>
            <c:v>NON GREFFE</c:v>
          </c:tx>
          <c:spPr>
            <a:ln w="12700">
              <a:solidFill>
                <a:srgbClr val="0000FF"/>
              </a:solidFill>
              <a:prstDash val="solid"/>
            </a:ln>
            <a:effectLst/>
          </c:spPr>
          <c:marker>
            <c:symbol val="none"/>
          </c:marker>
          <c:dPt>
            <c:idx val="2"/>
            <c:marker>
              <c:symbol val="circle"/>
              <c:size val="5"/>
              <c:spPr>
                <a:solidFill>
                  <a:srgbClr val="FFFFFF"/>
                </a:solidFill>
                <a:ln>
                  <a:solidFill>
                    <a:srgbClr val="000000"/>
                  </a:solidFill>
                  <a:prstDash val="solid"/>
                </a:ln>
              </c:spPr>
            </c:marker>
            <c:bubble3D val="0"/>
          </c:dPt>
          <c:dPt>
            <c:idx val="4"/>
            <c:marker>
              <c:symbol val="circle"/>
              <c:size val="5"/>
              <c:spPr>
                <a:solidFill>
                  <a:srgbClr val="FFFFFF"/>
                </a:solidFill>
                <a:ln>
                  <a:solidFill>
                    <a:srgbClr val="000000"/>
                  </a:solidFill>
                  <a:prstDash val="solid"/>
                </a:ln>
              </c:spPr>
            </c:marker>
            <c:bubble3D val="0"/>
          </c:dPt>
          <c:dPt>
            <c:idx val="8"/>
            <c:marker>
              <c:symbol val="circle"/>
              <c:size val="5"/>
              <c:spPr>
                <a:solidFill>
                  <a:srgbClr val="FFFFFF"/>
                </a:solidFill>
                <a:ln>
                  <a:solidFill>
                    <a:srgbClr val="000000"/>
                  </a:solidFill>
                  <a:prstDash val="solid"/>
                </a:ln>
              </c:spPr>
            </c:marker>
            <c:bubble3D val="0"/>
          </c:dPt>
          <c:dPt>
            <c:idx val="10"/>
            <c:marker>
              <c:symbol val="circle"/>
              <c:size val="5"/>
              <c:spPr>
                <a:solidFill>
                  <a:srgbClr val="FFFFFF"/>
                </a:solidFill>
                <a:ln>
                  <a:solidFill>
                    <a:srgbClr val="000000"/>
                  </a:solidFill>
                  <a:prstDash val="solid"/>
                </a:ln>
              </c:spPr>
            </c:marker>
            <c:bubble3D val="0"/>
          </c:dPt>
          <c:dPt>
            <c:idx val="12"/>
            <c:marker>
              <c:symbol val="circle"/>
              <c:size val="5"/>
              <c:spPr>
                <a:solidFill>
                  <a:srgbClr val="FFFFFF"/>
                </a:solidFill>
                <a:ln>
                  <a:solidFill>
                    <a:srgbClr val="000000"/>
                  </a:solidFill>
                  <a:prstDash val="solid"/>
                </a:ln>
              </c:spPr>
            </c:marker>
            <c:bubble3D val="0"/>
          </c:dPt>
          <c:dPt>
            <c:idx val="14"/>
            <c:marker>
              <c:symbol val="circle"/>
              <c:size val="5"/>
              <c:spPr>
                <a:solidFill>
                  <a:srgbClr val="FFFFFF"/>
                </a:solidFill>
                <a:ln>
                  <a:solidFill>
                    <a:srgbClr val="000000"/>
                  </a:solidFill>
                  <a:prstDash val="solid"/>
                </a:ln>
              </c:spPr>
            </c:marker>
            <c:bubble3D val="0"/>
          </c:dPt>
          <c:dPt>
            <c:idx val="22"/>
            <c:marker>
              <c:symbol val="circle"/>
              <c:size val="5"/>
              <c:spPr>
                <a:solidFill>
                  <a:srgbClr val="FFFFFF"/>
                </a:solidFill>
                <a:ln>
                  <a:solidFill>
                    <a:srgbClr val="000000"/>
                  </a:solidFill>
                  <a:prstDash val="solid"/>
                </a:ln>
              </c:spPr>
            </c:marker>
            <c:bubble3D val="0"/>
          </c:dPt>
          <c:dPt>
            <c:idx val="28"/>
            <c:marker>
              <c:symbol val="circle"/>
              <c:size val="5"/>
              <c:spPr>
                <a:solidFill>
                  <a:srgbClr val="FFFFFF"/>
                </a:solidFill>
                <a:ln>
                  <a:solidFill>
                    <a:srgbClr val="000000"/>
                  </a:solidFill>
                  <a:prstDash val="solid"/>
                </a:ln>
              </c:spPr>
            </c:marker>
            <c:bubble3D val="0"/>
          </c:dPt>
          <c:xVal>
            <c:numRef>
              <c:f>'Analyse de Kaplan-Meier1_HID1'!$A$2:$A$30</c:f>
              <c:numCache>
                <c:formatCode>0.000</c:formatCode>
                <c:ptCount val="29"/>
                <c:pt idx="0">
                  <c:v>0.0</c:v>
                </c:pt>
                <c:pt idx="1">
                  <c:v>5.0</c:v>
                </c:pt>
                <c:pt idx="2">
                  <c:v>5.0</c:v>
                </c:pt>
                <c:pt idx="3">
                  <c:v>9.0</c:v>
                </c:pt>
                <c:pt idx="4">
                  <c:v>9.0</c:v>
                </c:pt>
                <c:pt idx="5">
                  <c:v>10.0</c:v>
                </c:pt>
                <c:pt idx="6">
                  <c:v>10.0</c:v>
                </c:pt>
                <c:pt idx="7">
                  <c:v>12.0</c:v>
                </c:pt>
                <c:pt idx="8">
                  <c:v>12.0</c:v>
                </c:pt>
                <c:pt idx="9">
                  <c:v>21.0</c:v>
                </c:pt>
                <c:pt idx="10">
                  <c:v>21.0</c:v>
                </c:pt>
                <c:pt idx="11">
                  <c:v>22.0</c:v>
                </c:pt>
                <c:pt idx="12">
                  <c:v>22.0</c:v>
                </c:pt>
                <c:pt idx="13">
                  <c:v>26.0</c:v>
                </c:pt>
                <c:pt idx="14">
                  <c:v>26.0</c:v>
                </c:pt>
                <c:pt idx="15">
                  <c:v>40.0</c:v>
                </c:pt>
                <c:pt idx="16">
                  <c:v>40.0</c:v>
                </c:pt>
                <c:pt idx="17">
                  <c:v>49.0</c:v>
                </c:pt>
                <c:pt idx="18">
                  <c:v>49.0</c:v>
                </c:pt>
                <c:pt idx="19">
                  <c:v>50.0</c:v>
                </c:pt>
                <c:pt idx="20">
                  <c:v>50.0</c:v>
                </c:pt>
                <c:pt idx="21">
                  <c:v>54.0</c:v>
                </c:pt>
                <c:pt idx="22">
                  <c:v>54.0</c:v>
                </c:pt>
                <c:pt idx="23">
                  <c:v>69.0</c:v>
                </c:pt>
                <c:pt idx="24">
                  <c:v>69.0</c:v>
                </c:pt>
                <c:pt idx="25">
                  <c:v>72.0</c:v>
                </c:pt>
                <c:pt idx="26">
                  <c:v>72.0</c:v>
                </c:pt>
                <c:pt idx="27">
                  <c:v>132.0</c:v>
                </c:pt>
                <c:pt idx="28">
                  <c:v>132.0</c:v>
                </c:pt>
              </c:numCache>
            </c:numRef>
          </c:xVal>
          <c:yVal>
            <c:numRef>
              <c:f>'Analyse de Kaplan-Meier1_HID1'!$D$2:$D$30</c:f>
              <c:numCache>
                <c:formatCode>0.000</c:formatCode>
                <c:ptCount val="29"/>
                <c:pt idx="0">
                  <c:v>1.0</c:v>
                </c:pt>
                <c:pt idx="1">
                  <c:v>1.0</c:v>
                </c:pt>
                <c:pt idx="2">
                  <c:v>1.0</c:v>
                </c:pt>
                <c:pt idx="3">
                  <c:v>1.0</c:v>
                </c:pt>
                <c:pt idx="4">
                  <c:v>1.0</c:v>
                </c:pt>
                <c:pt idx="5">
                  <c:v>1.0</c:v>
                </c:pt>
                <c:pt idx="6">
                  <c:v>0.9375</c:v>
                </c:pt>
                <c:pt idx="7">
                  <c:v>0.9375</c:v>
                </c:pt>
                <c:pt idx="8">
                  <c:v>0.9375</c:v>
                </c:pt>
                <c:pt idx="9">
                  <c:v>0.9375</c:v>
                </c:pt>
                <c:pt idx="10">
                  <c:v>0.9375</c:v>
                </c:pt>
                <c:pt idx="11">
                  <c:v>0.9375</c:v>
                </c:pt>
                <c:pt idx="12">
                  <c:v>0.9375</c:v>
                </c:pt>
                <c:pt idx="13">
                  <c:v>0.9375</c:v>
                </c:pt>
                <c:pt idx="14">
                  <c:v>0.9375</c:v>
                </c:pt>
                <c:pt idx="15">
                  <c:v>0.9375</c:v>
                </c:pt>
                <c:pt idx="16">
                  <c:v>0.8203125</c:v>
                </c:pt>
                <c:pt idx="17">
                  <c:v>0.8203125</c:v>
                </c:pt>
                <c:pt idx="18">
                  <c:v>0.703125</c:v>
                </c:pt>
                <c:pt idx="19">
                  <c:v>0.703125</c:v>
                </c:pt>
                <c:pt idx="20">
                  <c:v>0.5859375</c:v>
                </c:pt>
                <c:pt idx="21">
                  <c:v>0.5859375</c:v>
                </c:pt>
                <c:pt idx="22">
                  <c:v>0.5859375</c:v>
                </c:pt>
                <c:pt idx="23">
                  <c:v>0.5859375</c:v>
                </c:pt>
                <c:pt idx="24">
                  <c:v>0.390625</c:v>
                </c:pt>
                <c:pt idx="25">
                  <c:v>0.390625</c:v>
                </c:pt>
                <c:pt idx="26">
                  <c:v>0.1953125</c:v>
                </c:pt>
                <c:pt idx="27">
                  <c:v>0.1953125</c:v>
                </c:pt>
                <c:pt idx="28">
                  <c:v>0.1953125</c:v>
                </c:pt>
              </c:numCache>
            </c:numRef>
          </c:yVal>
          <c:smooth val="0"/>
        </c:ser>
        <c:ser>
          <c:idx val="0"/>
          <c:order val="1"/>
          <c:tx>
            <c:v>GREFFE</c:v>
          </c:tx>
          <c:spPr>
            <a:ln w="12700">
              <a:solidFill>
                <a:srgbClr val="FF0000"/>
              </a:solidFill>
              <a:prstDash val="solid"/>
            </a:ln>
          </c:spPr>
          <c:marker>
            <c:spPr>
              <a:noFill/>
              <a:ln w="9525">
                <a:solidFill>
                  <a:srgbClr val="FF0000"/>
                </a:solidFill>
              </a:ln>
            </c:spPr>
          </c:marker>
          <c:dPt>
            <c:idx val="0"/>
            <c:marker>
              <c:symbol val="none"/>
            </c:marker>
            <c:bubble3D val="0"/>
          </c:dPt>
          <c:dPt>
            <c:idx val="1"/>
            <c:marker>
              <c:symbol val="none"/>
            </c:marker>
            <c:bubble3D val="0"/>
          </c:dPt>
          <c:dPt>
            <c:idx val="2"/>
            <c:marker>
              <c:symbol val="circle"/>
              <c:size val="5"/>
              <c:spPr>
                <a:solidFill>
                  <a:srgbClr val="FFFFFF"/>
                </a:solidFill>
                <a:ln>
                  <a:solidFill>
                    <a:srgbClr val="FF0000"/>
                  </a:solidFill>
                  <a:prstDash val="solid"/>
                </a:ln>
              </c:spPr>
            </c:marker>
            <c:bubble3D val="0"/>
          </c:dPt>
          <c:dPt>
            <c:idx val="3"/>
            <c:marker>
              <c:symbol val="none"/>
            </c:marker>
            <c:bubble3D val="0"/>
          </c:dPt>
          <c:dPt>
            <c:idx val="4"/>
            <c:marker>
              <c:symbol val="circle"/>
              <c:size val="5"/>
              <c:spPr>
                <a:solidFill>
                  <a:srgbClr val="FFFFFF"/>
                </a:solidFill>
                <a:ln>
                  <a:solidFill>
                    <a:srgbClr val="FF0000"/>
                  </a:solidFill>
                  <a:prstDash val="solid"/>
                </a:ln>
              </c:spPr>
            </c:marker>
            <c:bubble3D val="0"/>
          </c:dPt>
          <c:dPt>
            <c:idx val="5"/>
            <c:marker>
              <c:symbol val="none"/>
            </c:marker>
            <c:bubble3D val="0"/>
          </c:dPt>
          <c:dPt>
            <c:idx val="6"/>
            <c:marker>
              <c:symbol val="circle"/>
              <c:size val="5"/>
              <c:spPr>
                <a:solidFill>
                  <a:srgbClr val="FFFFFF"/>
                </a:solidFill>
                <a:ln>
                  <a:solidFill>
                    <a:srgbClr val="FF0000"/>
                  </a:solidFill>
                  <a:prstDash val="solid"/>
                </a:ln>
              </c:spPr>
            </c:marker>
            <c:bubble3D val="0"/>
          </c:dPt>
          <c:dPt>
            <c:idx val="7"/>
            <c:marker>
              <c:symbol val="none"/>
            </c:marker>
            <c:bubble3D val="0"/>
          </c:dPt>
          <c:dPt>
            <c:idx val="8"/>
            <c:marker>
              <c:symbol val="circle"/>
              <c:size val="5"/>
              <c:spPr>
                <a:solidFill>
                  <a:srgbClr val="FFFFFF"/>
                </a:solidFill>
                <a:ln>
                  <a:solidFill>
                    <a:srgbClr val="FF0000"/>
                  </a:solidFill>
                  <a:prstDash val="solid"/>
                </a:ln>
              </c:spPr>
            </c:marker>
            <c:bubble3D val="0"/>
          </c:dPt>
          <c:dPt>
            <c:idx val="9"/>
            <c:marker>
              <c:symbol val="none"/>
            </c:marker>
            <c:bubble3D val="0"/>
          </c:dPt>
          <c:dPt>
            <c:idx val="10"/>
            <c:marker>
              <c:symbol val="circle"/>
              <c:size val="5"/>
              <c:spPr>
                <a:solidFill>
                  <a:srgbClr val="FFFFFF"/>
                </a:solidFill>
                <a:ln>
                  <a:solidFill>
                    <a:srgbClr val="FF0000"/>
                  </a:solidFill>
                  <a:prstDash val="solid"/>
                </a:ln>
              </c:spPr>
            </c:marker>
            <c:bubble3D val="0"/>
          </c:dPt>
          <c:dPt>
            <c:idx val="11"/>
            <c:marker>
              <c:symbol val="none"/>
            </c:marker>
            <c:bubble3D val="0"/>
          </c:dPt>
          <c:dPt>
            <c:idx val="12"/>
            <c:marker>
              <c:symbol val="circle"/>
              <c:size val="5"/>
              <c:spPr>
                <a:solidFill>
                  <a:srgbClr val="FFFFFF"/>
                </a:solidFill>
                <a:ln>
                  <a:solidFill>
                    <a:srgbClr val="FF0000"/>
                  </a:solidFill>
                  <a:prstDash val="solid"/>
                </a:ln>
              </c:spPr>
            </c:marker>
            <c:bubble3D val="0"/>
          </c:dPt>
          <c:dPt>
            <c:idx val="13"/>
            <c:marker>
              <c:symbol val="none"/>
            </c:marker>
            <c:bubble3D val="0"/>
          </c:dPt>
          <c:dPt>
            <c:idx val="14"/>
            <c:marker>
              <c:symbol val="circle"/>
              <c:size val="5"/>
              <c:spPr>
                <a:solidFill>
                  <a:srgbClr val="FFFFFF"/>
                </a:solidFill>
                <a:ln>
                  <a:solidFill>
                    <a:srgbClr val="FF0000"/>
                  </a:solidFill>
                  <a:prstDash val="solid"/>
                </a:ln>
              </c:spPr>
            </c:marker>
            <c:bubble3D val="0"/>
          </c:dPt>
          <c:dPt>
            <c:idx val="15"/>
            <c:marker>
              <c:symbol val="none"/>
            </c:marker>
            <c:bubble3D val="0"/>
          </c:dPt>
          <c:dPt>
            <c:idx val="16"/>
            <c:marker>
              <c:symbol val="circle"/>
              <c:size val="5"/>
              <c:spPr>
                <a:solidFill>
                  <a:srgbClr val="FFFFFF"/>
                </a:solidFill>
                <a:ln>
                  <a:solidFill>
                    <a:srgbClr val="FF0000"/>
                  </a:solidFill>
                  <a:prstDash val="solid"/>
                </a:ln>
              </c:spPr>
            </c:marker>
            <c:bubble3D val="0"/>
          </c:dPt>
          <c:dPt>
            <c:idx val="17"/>
            <c:marker>
              <c:symbol val="none"/>
            </c:marker>
            <c:bubble3D val="0"/>
          </c:dPt>
          <c:dPt>
            <c:idx val="18"/>
            <c:marker>
              <c:symbol val="circle"/>
              <c:size val="5"/>
              <c:spPr>
                <a:solidFill>
                  <a:srgbClr val="FFFFFF"/>
                </a:solidFill>
                <a:ln>
                  <a:solidFill>
                    <a:srgbClr val="FF0000"/>
                  </a:solidFill>
                  <a:prstDash val="solid"/>
                </a:ln>
              </c:spPr>
            </c:marker>
            <c:bubble3D val="0"/>
          </c:dPt>
          <c:dPt>
            <c:idx val="19"/>
            <c:marker>
              <c:symbol val="none"/>
            </c:marker>
            <c:bubble3D val="0"/>
          </c:dPt>
          <c:dPt>
            <c:idx val="20"/>
            <c:marker>
              <c:symbol val="none"/>
            </c:marker>
            <c:bubble3D val="0"/>
          </c:dPt>
          <c:dPt>
            <c:idx val="21"/>
            <c:marker>
              <c:symbol val="none"/>
            </c:marker>
            <c:bubble3D val="0"/>
          </c:dPt>
          <c:dPt>
            <c:idx val="22"/>
            <c:marker>
              <c:symbol val="circle"/>
              <c:size val="5"/>
              <c:spPr>
                <a:solidFill>
                  <a:srgbClr val="FFFFFF"/>
                </a:solidFill>
                <a:ln>
                  <a:solidFill>
                    <a:srgbClr val="FF0000"/>
                  </a:solidFill>
                  <a:prstDash val="solid"/>
                </a:ln>
              </c:spPr>
            </c:marker>
            <c:bubble3D val="0"/>
          </c:dPt>
          <c:dPt>
            <c:idx val="23"/>
            <c:marker>
              <c:symbol val="none"/>
            </c:marker>
            <c:bubble3D val="0"/>
          </c:dPt>
          <c:dPt>
            <c:idx val="24"/>
            <c:marker>
              <c:symbol val="circle"/>
              <c:size val="5"/>
              <c:spPr>
                <a:solidFill>
                  <a:srgbClr val="FFFFFF"/>
                </a:solidFill>
                <a:ln>
                  <a:solidFill>
                    <a:srgbClr val="FF0000"/>
                  </a:solidFill>
                  <a:prstDash val="solid"/>
                </a:ln>
              </c:spPr>
            </c:marker>
            <c:bubble3D val="0"/>
          </c:dPt>
          <c:dPt>
            <c:idx val="25"/>
            <c:marker>
              <c:symbol val="none"/>
            </c:marker>
            <c:bubble3D val="0"/>
          </c:dPt>
          <c:dPt>
            <c:idx val="26"/>
            <c:marker>
              <c:symbol val="circle"/>
              <c:size val="5"/>
              <c:spPr>
                <a:solidFill>
                  <a:srgbClr val="FFFFFF"/>
                </a:solidFill>
                <a:ln>
                  <a:solidFill>
                    <a:srgbClr val="FF0000"/>
                  </a:solidFill>
                  <a:prstDash val="solid"/>
                </a:ln>
              </c:spPr>
            </c:marker>
            <c:bubble3D val="0"/>
          </c:dPt>
          <c:dPt>
            <c:idx val="27"/>
            <c:marker>
              <c:symbol val="none"/>
            </c:marker>
            <c:bubble3D val="0"/>
          </c:dPt>
          <c:dPt>
            <c:idx val="28"/>
            <c:marker>
              <c:symbol val="circle"/>
              <c:size val="5"/>
              <c:spPr>
                <a:solidFill>
                  <a:srgbClr val="FFFFFF"/>
                </a:solidFill>
                <a:ln>
                  <a:solidFill>
                    <a:srgbClr val="FF0000"/>
                  </a:solidFill>
                  <a:prstDash val="solid"/>
                </a:ln>
              </c:spPr>
            </c:marker>
            <c:bubble3D val="0"/>
          </c:dPt>
          <c:dPt>
            <c:idx val="29"/>
            <c:marker>
              <c:symbol val="none"/>
            </c:marker>
            <c:bubble3D val="0"/>
          </c:dPt>
          <c:dPt>
            <c:idx val="30"/>
            <c:marker>
              <c:symbol val="none"/>
            </c:marker>
            <c:bubble3D val="0"/>
          </c:dPt>
          <c:xVal>
            <c:numRef>
              <c:f>'Analyse de Kaplan-Meier1_HID1'!$A$148:$A$178</c:f>
              <c:numCache>
                <c:formatCode>0.000</c:formatCode>
                <c:ptCount val="31"/>
                <c:pt idx="0">
                  <c:v>0.0</c:v>
                </c:pt>
                <c:pt idx="1">
                  <c:v>23.0</c:v>
                </c:pt>
                <c:pt idx="2">
                  <c:v>23.0</c:v>
                </c:pt>
                <c:pt idx="3">
                  <c:v>34.0</c:v>
                </c:pt>
                <c:pt idx="4">
                  <c:v>34.0</c:v>
                </c:pt>
                <c:pt idx="5">
                  <c:v>35.0</c:v>
                </c:pt>
                <c:pt idx="6">
                  <c:v>35.0</c:v>
                </c:pt>
                <c:pt idx="7">
                  <c:v>37.0</c:v>
                </c:pt>
                <c:pt idx="8">
                  <c:v>37.0</c:v>
                </c:pt>
                <c:pt idx="9">
                  <c:v>47.0</c:v>
                </c:pt>
                <c:pt idx="10">
                  <c:v>47.0</c:v>
                </c:pt>
                <c:pt idx="11">
                  <c:v>58.0</c:v>
                </c:pt>
                <c:pt idx="12">
                  <c:v>58.0</c:v>
                </c:pt>
                <c:pt idx="13">
                  <c:v>60.0</c:v>
                </c:pt>
                <c:pt idx="14">
                  <c:v>60.0</c:v>
                </c:pt>
                <c:pt idx="15">
                  <c:v>64.0</c:v>
                </c:pt>
                <c:pt idx="16">
                  <c:v>64.0</c:v>
                </c:pt>
                <c:pt idx="17">
                  <c:v>69.0</c:v>
                </c:pt>
                <c:pt idx="18">
                  <c:v>69.0</c:v>
                </c:pt>
                <c:pt idx="19">
                  <c:v>72.0</c:v>
                </c:pt>
                <c:pt idx="20">
                  <c:v>72.0</c:v>
                </c:pt>
                <c:pt idx="21">
                  <c:v>92.0</c:v>
                </c:pt>
                <c:pt idx="22">
                  <c:v>92.0</c:v>
                </c:pt>
                <c:pt idx="23">
                  <c:v>95.0</c:v>
                </c:pt>
                <c:pt idx="24">
                  <c:v>95.0</c:v>
                </c:pt>
                <c:pt idx="25">
                  <c:v>139.0</c:v>
                </c:pt>
                <c:pt idx="26">
                  <c:v>139.0</c:v>
                </c:pt>
                <c:pt idx="27">
                  <c:v>146.0</c:v>
                </c:pt>
                <c:pt idx="28">
                  <c:v>146.0</c:v>
                </c:pt>
                <c:pt idx="29">
                  <c:v>336.0</c:v>
                </c:pt>
                <c:pt idx="30">
                  <c:v>336.0</c:v>
                </c:pt>
              </c:numCache>
            </c:numRef>
          </c:xVal>
          <c:yVal>
            <c:numRef>
              <c:f>'Analyse de Kaplan-Meier1_HID1'!$D$148:$D$178</c:f>
              <c:numCache>
                <c:formatCode>0.000</c:formatCode>
                <c:ptCount val="31"/>
                <c:pt idx="0">
                  <c:v>1.0</c:v>
                </c:pt>
                <c:pt idx="1">
                  <c:v>1.0</c:v>
                </c:pt>
                <c:pt idx="2">
                  <c:v>1.0</c:v>
                </c:pt>
                <c:pt idx="3">
                  <c:v>1.0</c:v>
                </c:pt>
                <c:pt idx="4">
                  <c:v>1.0</c:v>
                </c:pt>
                <c:pt idx="5">
                  <c:v>1.0</c:v>
                </c:pt>
                <c:pt idx="6">
                  <c:v>1.0</c:v>
                </c:pt>
                <c:pt idx="7">
                  <c:v>1.0</c:v>
                </c:pt>
                <c:pt idx="8">
                  <c:v>1.0</c:v>
                </c:pt>
                <c:pt idx="9">
                  <c:v>1.0</c:v>
                </c:pt>
                <c:pt idx="10">
                  <c:v>1.0</c:v>
                </c:pt>
                <c:pt idx="11">
                  <c:v>1.0</c:v>
                </c:pt>
                <c:pt idx="12">
                  <c:v>1.0</c:v>
                </c:pt>
                <c:pt idx="13">
                  <c:v>1.0</c:v>
                </c:pt>
                <c:pt idx="14">
                  <c:v>1.0</c:v>
                </c:pt>
                <c:pt idx="15">
                  <c:v>1.0</c:v>
                </c:pt>
                <c:pt idx="16">
                  <c:v>1.0</c:v>
                </c:pt>
                <c:pt idx="17">
                  <c:v>1.0</c:v>
                </c:pt>
                <c:pt idx="18">
                  <c:v>1.0</c:v>
                </c:pt>
                <c:pt idx="19">
                  <c:v>1.0</c:v>
                </c:pt>
                <c:pt idx="20">
                  <c:v>0.857142857142857</c:v>
                </c:pt>
                <c:pt idx="21">
                  <c:v>0.857142857142857</c:v>
                </c:pt>
                <c:pt idx="22">
                  <c:v>0.857142857142857</c:v>
                </c:pt>
                <c:pt idx="23">
                  <c:v>0.857142857142857</c:v>
                </c:pt>
                <c:pt idx="24">
                  <c:v>0.857142857142857</c:v>
                </c:pt>
                <c:pt idx="25">
                  <c:v>0.857142857142857</c:v>
                </c:pt>
                <c:pt idx="26">
                  <c:v>0.857142857142857</c:v>
                </c:pt>
                <c:pt idx="27">
                  <c:v>0.857142857142857</c:v>
                </c:pt>
                <c:pt idx="28">
                  <c:v>0.857142857142857</c:v>
                </c:pt>
                <c:pt idx="29">
                  <c:v>0.857142857142857</c:v>
                </c:pt>
                <c:pt idx="30">
                  <c:v>0.0</c:v>
                </c:pt>
              </c:numCache>
            </c:numRef>
          </c:yVal>
          <c:smooth val="0"/>
        </c:ser>
        <c:dLbls>
          <c:showLegendKey val="0"/>
          <c:showVal val="0"/>
          <c:showCatName val="0"/>
          <c:showSerName val="0"/>
          <c:showPercent val="0"/>
          <c:showBubbleSize val="0"/>
        </c:dLbls>
        <c:axId val="2085007352"/>
        <c:axId val="-2051359192"/>
      </c:scatterChart>
      <c:valAx>
        <c:axId val="2085007352"/>
        <c:scaling>
          <c:orientation val="minMax"/>
          <c:max val="140.0"/>
          <c:min val="0.0"/>
        </c:scaling>
        <c:delete val="0"/>
        <c:axPos val="b"/>
        <c:title>
          <c:tx>
            <c:rich>
              <a:bodyPr/>
              <a:lstStyle/>
              <a:p>
                <a:pPr>
                  <a:defRPr sz="800" b="1"/>
                </a:pPr>
                <a:r>
                  <a:rPr lang="fr-FR"/>
                  <a:t>Temps en mois</a:t>
                </a:r>
              </a:p>
            </c:rich>
          </c:tx>
          <c:layout/>
          <c:overlay val="0"/>
        </c:title>
        <c:numFmt formatCode="General" sourceLinked="0"/>
        <c:majorTickMark val="cross"/>
        <c:minorTickMark val="none"/>
        <c:tickLblPos val="nextTo"/>
        <c:txPr>
          <a:bodyPr/>
          <a:lstStyle/>
          <a:p>
            <a:pPr>
              <a:defRPr sz="700"/>
            </a:pPr>
            <a:endParaRPr lang="fr-FR"/>
          </a:p>
        </c:txPr>
        <c:crossAx val="-2051359192"/>
        <c:crosses val="autoZero"/>
        <c:crossBetween val="midCat"/>
      </c:valAx>
      <c:valAx>
        <c:axId val="-2051359192"/>
        <c:scaling>
          <c:orientation val="minMax"/>
          <c:max val="1.0"/>
          <c:min val="0.0"/>
        </c:scaling>
        <c:delete val="0"/>
        <c:axPos val="l"/>
        <c:numFmt formatCode="General" sourceLinked="0"/>
        <c:majorTickMark val="cross"/>
        <c:minorTickMark val="none"/>
        <c:tickLblPos val="nextTo"/>
        <c:txPr>
          <a:bodyPr/>
          <a:lstStyle/>
          <a:p>
            <a:pPr>
              <a:defRPr sz="700"/>
            </a:pPr>
            <a:endParaRPr lang="fr-FR"/>
          </a:p>
        </c:txPr>
        <c:crossAx val="2085007352"/>
        <c:crosses val="autoZero"/>
        <c:crossBetween val="midCat"/>
      </c:valAx>
      <c:spPr>
        <a:ln>
          <a:solidFill>
            <a:srgbClr val="808080"/>
          </a:solidFill>
          <a:prstDash val="solid"/>
        </a:ln>
      </c:spPr>
    </c:plotArea>
    <c:legend>
      <c:legendPos val="b"/>
      <c:layout/>
      <c:overlay val="0"/>
      <c:txPr>
        <a:bodyPr/>
        <a:lstStyle/>
        <a:p>
          <a:pPr>
            <a:defRPr sz="800"/>
          </a:pPr>
          <a:endParaRPr lang="fr-FR"/>
        </a:p>
      </c:txPr>
    </c:legend>
    <c:plotVisOnly val="1"/>
    <c:dispBlanksAs val="gap"/>
    <c:showDLblsOverMax val="0"/>
  </c:chart>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fr-FR"/>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1"/>
    <c:plotArea>
      <c:layout>
        <c:manualLayout>
          <c:layoutTarget val="inner"/>
          <c:xMode val="edge"/>
          <c:yMode val="edge"/>
          <c:x val="0.171594214785652"/>
          <c:y val="0.0391271632806621"/>
          <c:w val="0.613392388451444"/>
          <c:h val="0.711164624956843"/>
        </c:manualLayout>
      </c:layout>
      <c:scatterChart>
        <c:scatterStyle val="lineMarker"/>
        <c:varyColors val="0"/>
        <c:ser>
          <c:idx val="0"/>
          <c:order val="0"/>
          <c:tx>
            <c:strRef>
              <c:f>Feuil1!$B$1</c:f>
              <c:strCache>
                <c:ptCount val="1"/>
                <c:pt idx="0">
                  <c:v>reprise fct renale</c:v>
                </c:pt>
              </c:strCache>
            </c:strRef>
          </c:tx>
          <c:spPr>
            <a:ln w="47625">
              <a:noFill/>
            </a:ln>
          </c:spPr>
          <c:xVal>
            <c:numRef>
              <c:f>Feuil1!$B$3:$B$14</c:f>
              <c:numCache>
                <c:formatCode>General</c:formatCode>
                <c:ptCount val="12"/>
                <c:pt idx="0">
                  <c:v>3.0</c:v>
                </c:pt>
                <c:pt idx="1">
                  <c:v>2.0</c:v>
                </c:pt>
                <c:pt idx="2">
                  <c:v>9.0</c:v>
                </c:pt>
                <c:pt idx="3">
                  <c:v>5.0</c:v>
                </c:pt>
                <c:pt idx="4">
                  <c:v>34.0</c:v>
                </c:pt>
                <c:pt idx="5">
                  <c:v>6.0</c:v>
                </c:pt>
                <c:pt idx="6">
                  <c:v>1.0</c:v>
                </c:pt>
                <c:pt idx="7">
                  <c:v>10.0</c:v>
                </c:pt>
                <c:pt idx="8">
                  <c:v>10.0</c:v>
                </c:pt>
                <c:pt idx="9">
                  <c:v>7.0</c:v>
                </c:pt>
                <c:pt idx="10">
                  <c:v>3.0</c:v>
                </c:pt>
                <c:pt idx="11">
                  <c:v>5.0</c:v>
                </c:pt>
              </c:numCache>
            </c:numRef>
          </c:xVal>
          <c:yVal>
            <c:numRef>
              <c:f>Feuil1!$A$3:$A$14</c:f>
              <c:numCache>
                <c:formatCode>General</c:formatCode>
                <c:ptCount val="12"/>
                <c:pt idx="0">
                  <c:v>1.0</c:v>
                </c:pt>
                <c:pt idx="1">
                  <c:v>2.0</c:v>
                </c:pt>
                <c:pt idx="2">
                  <c:v>3.0</c:v>
                </c:pt>
                <c:pt idx="3">
                  <c:v>4.0</c:v>
                </c:pt>
                <c:pt idx="4">
                  <c:v>5.0</c:v>
                </c:pt>
                <c:pt idx="5">
                  <c:v>6.0</c:v>
                </c:pt>
                <c:pt idx="6">
                  <c:v>7.0</c:v>
                </c:pt>
                <c:pt idx="7">
                  <c:v>8.0</c:v>
                </c:pt>
                <c:pt idx="8">
                  <c:v>9.0</c:v>
                </c:pt>
                <c:pt idx="9">
                  <c:v>10.0</c:v>
                </c:pt>
                <c:pt idx="10">
                  <c:v>11.0</c:v>
                </c:pt>
                <c:pt idx="11">
                  <c:v>12.0</c:v>
                </c:pt>
              </c:numCache>
            </c:numRef>
          </c:yVal>
          <c:smooth val="0"/>
        </c:ser>
        <c:dLbls>
          <c:showLegendKey val="0"/>
          <c:showVal val="0"/>
          <c:showCatName val="0"/>
          <c:showSerName val="0"/>
          <c:showPercent val="0"/>
          <c:showBubbleSize val="0"/>
        </c:dLbls>
        <c:axId val="-2051621160"/>
        <c:axId val="-2076227944"/>
      </c:scatterChart>
      <c:valAx>
        <c:axId val="-2051621160"/>
        <c:scaling>
          <c:logBase val="10.0"/>
          <c:orientation val="minMax"/>
        </c:scaling>
        <c:delete val="0"/>
        <c:axPos val="b"/>
        <c:majorGridlines/>
        <c:title>
          <c:tx>
            <c:rich>
              <a:bodyPr/>
              <a:lstStyle/>
              <a:p>
                <a:pPr>
                  <a:defRPr sz="1200"/>
                </a:pPr>
                <a:r>
                  <a:rPr lang="fr-FR" sz="1200"/>
                  <a:t>jours post-opératoires</a:t>
                </a:r>
              </a:p>
            </c:rich>
          </c:tx>
          <c:layout/>
          <c:overlay val="0"/>
        </c:title>
        <c:numFmt formatCode="General" sourceLinked="1"/>
        <c:majorTickMark val="none"/>
        <c:minorTickMark val="none"/>
        <c:tickLblPos val="nextTo"/>
        <c:crossAx val="-2076227944"/>
        <c:crosses val="autoZero"/>
        <c:crossBetween val="midCat"/>
        <c:majorUnit val="1.0"/>
      </c:valAx>
      <c:valAx>
        <c:axId val="-2076227944"/>
        <c:scaling>
          <c:orientation val="minMax"/>
          <c:max val="12.0"/>
        </c:scaling>
        <c:delete val="0"/>
        <c:axPos val="l"/>
        <c:majorGridlines/>
        <c:title>
          <c:tx>
            <c:rich>
              <a:bodyPr/>
              <a:lstStyle/>
              <a:p>
                <a:pPr>
                  <a:defRPr sz="1200"/>
                </a:pPr>
                <a:r>
                  <a:rPr lang="fr-FR" sz="1200"/>
                  <a:t>patients n°</a:t>
                </a:r>
              </a:p>
            </c:rich>
          </c:tx>
          <c:layout/>
          <c:overlay val="0"/>
        </c:title>
        <c:numFmt formatCode="General" sourceLinked="1"/>
        <c:majorTickMark val="none"/>
        <c:minorTickMark val="none"/>
        <c:tickLblPos val="nextTo"/>
        <c:crossAx val="-2051621160"/>
        <c:crosses val="autoZero"/>
        <c:crossBetween val="midCat"/>
        <c:majorUnit val="1.0"/>
      </c:valAx>
    </c:plotArea>
    <c:legend>
      <c:legendPos val="r"/>
      <c:layout>
        <c:manualLayout>
          <c:xMode val="edge"/>
          <c:yMode val="edge"/>
          <c:x val="0.639943132108486"/>
          <c:y val="0.909139818532632"/>
          <c:w val="0.335751312335958"/>
          <c:h val="0.0586573292333943"/>
        </c:manualLayout>
      </c:layout>
      <c:overlay val="0"/>
      <c:txPr>
        <a:bodyPr/>
        <a:lstStyle/>
        <a:p>
          <a:pPr>
            <a:defRPr sz="1000"/>
          </a:pPr>
          <a:endParaRPr lang="fr-FR"/>
        </a:p>
      </c:txPr>
    </c:legend>
    <c:plotVisOnly val="1"/>
    <c:dispBlanksAs val="gap"/>
    <c:showDLblsOverMax val="0"/>
  </c:chart>
  <c:txPr>
    <a:bodyPr/>
    <a:lstStyle/>
    <a:p>
      <a:pPr>
        <a:defRPr sz="1800"/>
      </a:pPr>
      <a:endParaRPr lang="fr-FR"/>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fr-FR"/>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manualLayout>
          <c:layoutTarget val="inner"/>
          <c:xMode val="edge"/>
          <c:yMode val="edge"/>
          <c:x val="0.109941765091864"/>
          <c:y val="0.0391271632806621"/>
          <c:w val="0.582553040244969"/>
          <c:h val="0.884855702292292"/>
        </c:manualLayout>
      </c:layout>
      <c:lineChart>
        <c:grouping val="standard"/>
        <c:varyColors val="0"/>
        <c:ser>
          <c:idx val="0"/>
          <c:order val="0"/>
          <c:tx>
            <c:strRef>
              <c:f>Feuil1!$B$1</c:f>
              <c:strCache>
                <c:ptCount val="1"/>
                <c:pt idx="0">
                  <c:v>Patient 1</c:v>
                </c:pt>
              </c:strCache>
            </c:strRef>
          </c:tx>
          <c:spPr>
            <a:ln w="6350" cmpd="sng"/>
          </c:spPr>
          <c:marker>
            <c:symbol val="none"/>
          </c:marker>
          <c:cat>
            <c:numRef>
              <c:f>Feuil1!$A$2:$A$10</c:f>
              <c:numCache>
                <c:formatCode>General</c:formatCode>
                <c:ptCount val="9"/>
                <c:pt idx="0">
                  <c:v>1.0</c:v>
                </c:pt>
                <c:pt idx="1">
                  <c:v>12.0</c:v>
                </c:pt>
                <c:pt idx="2">
                  <c:v>24.0</c:v>
                </c:pt>
                <c:pt idx="3">
                  <c:v>36.0</c:v>
                </c:pt>
                <c:pt idx="4">
                  <c:v>48.0</c:v>
                </c:pt>
                <c:pt idx="5">
                  <c:v>60.0</c:v>
                </c:pt>
                <c:pt idx="6">
                  <c:v>72.0</c:v>
                </c:pt>
                <c:pt idx="7">
                  <c:v>84.0</c:v>
                </c:pt>
                <c:pt idx="8">
                  <c:v>96.0</c:v>
                </c:pt>
              </c:numCache>
            </c:numRef>
          </c:cat>
          <c:val>
            <c:numRef>
              <c:f>Feuil1!$B$2:$B$10</c:f>
              <c:numCache>
                <c:formatCode>General</c:formatCode>
                <c:ptCount val="9"/>
                <c:pt idx="0">
                  <c:v>159.0</c:v>
                </c:pt>
                <c:pt idx="1">
                  <c:v>111.0</c:v>
                </c:pt>
                <c:pt idx="2">
                  <c:v>83.0</c:v>
                </c:pt>
                <c:pt idx="3">
                  <c:v>155.0</c:v>
                </c:pt>
                <c:pt idx="4">
                  <c:v>170.0</c:v>
                </c:pt>
                <c:pt idx="5">
                  <c:v>131.0</c:v>
                </c:pt>
                <c:pt idx="6">
                  <c:v>113.0</c:v>
                </c:pt>
                <c:pt idx="7">
                  <c:v>107.0</c:v>
                </c:pt>
              </c:numCache>
            </c:numRef>
          </c:val>
          <c:smooth val="0"/>
        </c:ser>
        <c:ser>
          <c:idx val="1"/>
          <c:order val="1"/>
          <c:tx>
            <c:strRef>
              <c:f>Feuil1!$C$1</c:f>
              <c:strCache>
                <c:ptCount val="1"/>
                <c:pt idx="0">
                  <c:v>Patient 2</c:v>
                </c:pt>
              </c:strCache>
            </c:strRef>
          </c:tx>
          <c:spPr>
            <a:ln w="6350" cmpd="sng"/>
          </c:spPr>
          <c:marker>
            <c:symbol val="none"/>
          </c:marker>
          <c:cat>
            <c:numRef>
              <c:f>Feuil1!$A$2:$A$10</c:f>
              <c:numCache>
                <c:formatCode>General</c:formatCode>
                <c:ptCount val="9"/>
                <c:pt idx="0">
                  <c:v>1.0</c:v>
                </c:pt>
                <c:pt idx="1">
                  <c:v>12.0</c:v>
                </c:pt>
                <c:pt idx="2">
                  <c:v>24.0</c:v>
                </c:pt>
                <c:pt idx="3">
                  <c:v>36.0</c:v>
                </c:pt>
                <c:pt idx="4">
                  <c:v>48.0</c:v>
                </c:pt>
                <c:pt idx="5">
                  <c:v>60.0</c:v>
                </c:pt>
                <c:pt idx="6">
                  <c:v>72.0</c:v>
                </c:pt>
                <c:pt idx="7">
                  <c:v>84.0</c:v>
                </c:pt>
                <c:pt idx="8">
                  <c:v>96.0</c:v>
                </c:pt>
              </c:numCache>
            </c:numRef>
          </c:cat>
          <c:val>
            <c:numRef>
              <c:f>Feuil1!$C$2:$C$10</c:f>
              <c:numCache>
                <c:formatCode>General</c:formatCode>
                <c:ptCount val="9"/>
                <c:pt idx="0">
                  <c:v>166.0</c:v>
                </c:pt>
                <c:pt idx="1">
                  <c:v>272.0</c:v>
                </c:pt>
                <c:pt idx="2">
                  <c:v>259.0</c:v>
                </c:pt>
                <c:pt idx="3">
                  <c:v>241.0</c:v>
                </c:pt>
                <c:pt idx="4">
                  <c:v>227.0</c:v>
                </c:pt>
                <c:pt idx="5">
                  <c:v>222.0</c:v>
                </c:pt>
                <c:pt idx="6">
                  <c:v>274.0</c:v>
                </c:pt>
                <c:pt idx="7">
                  <c:v>267.0</c:v>
                </c:pt>
                <c:pt idx="8">
                  <c:v>263.0</c:v>
                </c:pt>
              </c:numCache>
            </c:numRef>
          </c:val>
          <c:smooth val="0"/>
        </c:ser>
        <c:ser>
          <c:idx val="2"/>
          <c:order val="2"/>
          <c:tx>
            <c:strRef>
              <c:f>Feuil1!$D$1</c:f>
              <c:strCache>
                <c:ptCount val="1"/>
                <c:pt idx="0">
                  <c:v>Patient 3</c:v>
                </c:pt>
              </c:strCache>
            </c:strRef>
          </c:tx>
          <c:spPr>
            <a:ln w="6350" cmpd="sng"/>
          </c:spPr>
          <c:marker>
            <c:symbol val="none"/>
          </c:marker>
          <c:cat>
            <c:numRef>
              <c:f>Feuil1!$A$2:$A$10</c:f>
              <c:numCache>
                <c:formatCode>General</c:formatCode>
                <c:ptCount val="9"/>
                <c:pt idx="0">
                  <c:v>1.0</c:v>
                </c:pt>
                <c:pt idx="1">
                  <c:v>12.0</c:v>
                </c:pt>
                <c:pt idx="2">
                  <c:v>24.0</c:v>
                </c:pt>
                <c:pt idx="3">
                  <c:v>36.0</c:v>
                </c:pt>
                <c:pt idx="4">
                  <c:v>48.0</c:v>
                </c:pt>
                <c:pt idx="5">
                  <c:v>60.0</c:v>
                </c:pt>
                <c:pt idx="6">
                  <c:v>72.0</c:v>
                </c:pt>
                <c:pt idx="7">
                  <c:v>84.0</c:v>
                </c:pt>
                <c:pt idx="8">
                  <c:v>96.0</c:v>
                </c:pt>
              </c:numCache>
            </c:numRef>
          </c:cat>
          <c:val>
            <c:numRef>
              <c:f>Feuil1!$D$2:$D$10</c:f>
              <c:numCache>
                <c:formatCode>General</c:formatCode>
                <c:ptCount val="9"/>
                <c:pt idx="0">
                  <c:v>131.0</c:v>
                </c:pt>
                <c:pt idx="1">
                  <c:v>137.0</c:v>
                </c:pt>
                <c:pt idx="2">
                  <c:v>155.0</c:v>
                </c:pt>
                <c:pt idx="3">
                  <c:v>152.0</c:v>
                </c:pt>
                <c:pt idx="4">
                  <c:v>420.0</c:v>
                </c:pt>
              </c:numCache>
            </c:numRef>
          </c:val>
          <c:smooth val="0"/>
        </c:ser>
        <c:ser>
          <c:idx val="3"/>
          <c:order val="3"/>
          <c:tx>
            <c:strRef>
              <c:f>Feuil1!$E$1</c:f>
              <c:strCache>
                <c:ptCount val="1"/>
                <c:pt idx="0">
                  <c:v>Patient 4</c:v>
                </c:pt>
              </c:strCache>
            </c:strRef>
          </c:tx>
          <c:spPr>
            <a:ln w="6350" cmpd="sng"/>
          </c:spPr>
          <c:marker>
            <c:symbol val="none"/>
          </c:marker>
          <c:cat>
            <c:numRef>
              <c:f>Feuil1!$A$2:$A$10</c:f>
              <c:numCache>
                <c:formatCode>General</c:formatCode>
                <c:ptCount val="9"/>
                <c:pt idx="0">
                  <c:v>1.0</c:v>
                </c:pt>
                <c:pt idx="1">
                  <c:v>12.0</c:v>
                </c:pt>
                <c:pt idx="2">
                  <c:v>24.0</c:v>
                </c:pt>
                <c:pt idx="3">
                  <c:v>36.0</c:v>
                </c:pt>
                <c:pt idx="4">
                  <c:v>48.0</c:v>
                </c:pt>
                <c:pt idx="5">
                  <c:v>60.0</c:v>
                </c:pt>
                <c:pt idx="6">
                  <c:v>72.0</c:v>
                </c:pt>
                <c:pt idx="7">
                  <c:v>84.0</c:v>
                </c:pt>
                <c:pt idx="8">
                  <c:v>96.0</c:v>
                </c:pt>
              </c:numCache>
            </c:numRef>
          </c:cat>
          <c:val>
            <c:numRef>
              <c:f>Feuil1!$E$2:$E$10</c:f>
              <c:numCache>
                <c:formatCode>General</c:formatCode>
                <c:ptCount val="9"/>
                <c:pt idx="0">
                  <c:v>142.0</c:v>
                </c:pt>
                <c:pt idx="1">
                  <c:v>127.0</c:v>
                </c:pt>
                <c:pt idx="2">
                  <c:v>120.0</c:v>
                </c:pt>
                <c:pt idx="3">
                  <c:v>126.0</c:v>
                </c:pt>
              </c:numCache>
            </c:numRef>
          </c:val>
          <c:smooth val="0"/>
        </c:ser>
        <c:ser>
          <c:idx val="4"/>
          <c:order val="4"/>
          <c:tx>
            <c:strRef>
              <c:f>Feuil1!$F$1</c:f>
              <c:strCache>
                <c:ptCount val="1"/>
                <c:pt idx="0">
                  <c:v>Patient 5</c:v>
                </c:pt>
              </c:strCache>
            </c:strRef>
          </c:tx>
          <c:spPr>
            <a:ln w="6350" cmpd="sng"/>
          </c:spPr>
          <c:marker>
            <c:symbol val="none"/>
          </c:marker>
          <c:cat>
            <c:numRef>
              <c:f>Feuil1!$A$2:$A$10</c:f>
              <c:numCache>
                <c:formatCode>General</c:formatCode>
                <c:ptCount val="9"/>
                <c:pt idx="0">
                  <c:v>1.0</c:v>
                </c:pt>
                <c:pt idx="1">
                  <c:v>12.0</c:v>
                </c:pt>
                <c:pt idx="2">
                  <c:v>24.0</c:v>
                </c:pt>
                <c:pt idx="3">
                  <c:v>36.0</c:v>
                </c:pt>
                <c:pt idx="4">
                  <c:v>48.0</c:v>
                </c:pt>
                <c:pt idx="5">
                  <c:v>60.0</c:v>
                </c:pt>
                <c:pt idx="6">
                  <c:v>72.0</c:v>
                </c:pt>
                <c:pt idx="7">
                  <c:v>84.0</c:v>
                </c:pt>
                <c:pt idx="8">
                  <c:v>96.0</c:v>
                </c:pt>
              </c:numCache>
            </c:numRef>
          </c:cat>
          <c:val>
            <c:numRef>
              <c:f>Feuil1!$F$2:$F$10</c:f>
              <c:numCache>
                <c:formatCode>General</c:formatCode>
                <c:ptCount val="9"/>
                <c:pt idx="0">
                  <c:v>446.0</c:v>
                </c:pt>
                <c:pt idx="1">
                  <c:v>418.0</c:v>
                </c:pt>
                <c:pt idx="2">
                  <c:v>384.0</c:v>
                </c:pt>
                <c:pt idx="3">
                  <c:v>386.0</c:v>
                </c:pt>
                <c:pt idx="4">
                  <c:v>345.0</c:v>
                </c:pt>
              </c:numCache>
            </c:numRef>
          </c:val>
          <c:smooth val="0"/>
        </c:ser>
        <c:ser>
          <c:idx val="5"/>
          <c:order val="5"/>
          <c:tx>
            <c:strRef>
              <c:f>Feuil1!$G$1</c:f>
              <c:strCache>
                <c:ptCount val="1"/>
                <c:pt idx="0">
                  <c:v>Patient 6</c:v>
                </c:pt>
              </c:strCache>
            </c:strRef>
          </c:tx>
          <c:spPr>
            <a:ln w="6350" cmpd="sng"/>
          </c:spPr>
          <c:marker>
            <c:symbol val="none"/>
          </c:marker>
          <c:cat>
            <c:numRef>
              <c:f>Feuil1!$A$2:$A$10</c:f>
              <c:numCache>
                <c:formatCode>General</c:formatCode>
                <c:ptCount val="9"/>
                <c:pt idx="0">
                  <c:v>1.0</c:v>
                </c:pt>
                <c:pt idx="1">
                  <c:v>12.0</c:v>
                </c:pt>
                <c:pt idx="2">
                  <c:v>24.0</c:v>
                </c:pt>
                <c:pt idx="3">
                  <c:v>36.0</c:v>
                </c:pt>
                <c:pt idx="4">
                  <c:v>48.0</c:v>
                </c:pt>
                <c:pt idx="5">
                  <c:v>60.0</c:v>
                </c:pt>
                <c:pt idx="6">
                  <c:v>72.0</c:v>
                </c:pt>
                <c:pt idx="7">
                  <c:v>84.0</c:v>
                </c:pt>
                <c:pt idx="8">
                  <c:v>96.0</c:v>
                </c:pt>
              </c:numCache>
            </c:numRef>
          </c:cat>
          <c:val>
            <c:numRef>
              <c:f>Feuil1!$G$2:$G$10</c:f>
              <c:numCache>
                <c:formatCode>General</c:formatCode>
                <c:ptCount val="9"/>
                <c:pt idx="0">
                  <c:v>191.0</c:v>
                </c:pt>
                <c:pt idx="1">
                  <c:v>102.0</c:v>
                </c:pt>
                <c:pt idx="2">
                  <c:v>97.0</c:v>
                </c:pt>
                <c:pt idx="3">
                  <c:v>81.0</c:v>
                </c:pt>
                <c:pt idx="4">
                  <c:v>95.0</c:v>
                </c:pt>
                <c:pt idx="5">
                  <c:v>83.0</c:v>
                </c:pt>
              </c:numCache>
            </c:numRef>
          </c:val>
          <c:smooth val="0"/>
        </c:ser>
        <c:ser>
          <c:idx val="6"/>
          <c:order val="6"/>
          <c:tx>
            <c:strRef>
              <c:f>Feuil1!$H$1</c:f>
              <c:strCache>
                <c:ptCount val="1"/>
                <c:pt idx="0">
                  <c:v>Patient7</c:v>
                </c:pt>
              </c:strCache>
            </c:strRef>
          </c:tx>
          <c:spPr>
            <a:ln w="6350" cmpd="sng"/>
          </c:spPr>
          <c:marker>
            <c:symbol val="none"/>
          </c:marker>
          <c:cat>
            <c:numRef>
              <c:f>Feuil1!$A$2:$A$10</c:f>
              <c:numCache>
                <c:formatCode>General</c:formatCode>
                <c:ptCount val="9"/>
                <c:pt idx="0">
                  <c:v>1.0</c:v>
                </c:pt>
                <c:pt idx="1">
                  <c:v>12.0</c:v>
                </c:pt>
                <c:pt idx="2">
                  <c:v>24.0</c:v>
                </c:pt>
                <c:pt idx="3">
                  <c:v>36.0</c:v>
                </c:pt>
                <c:pt idx="4">
                  <c:v>48.0</c:v>
                </c:pt>
                <c:pt idx="5">
                  <c:v>60.0</c:v>
                </c:pt>
                <c:pt idx="6">
                  <c:v>72.0</c:v>
                </c:pt>
                <c:pt idx="7">
                  <c:v>84.0</c:v>
                </c:pt>
                <c:pt idx="8">
                  <c:v>96.0</c:v>
                </c:pt>
              </c:numCache>
            </c:numRef>
          </c:cat>
          <c:val>
            <c:numRef>
              <c:f>Feuil1!$H$2:$H$10</c:f>
              <c:numCache>
                <c:formatCode>General</c:formatCode>
                <c:ptCount val="9"/>
                <c:pt idx="0">
                  <c:v>261.0</c:v>
                </c:pt>
                <c:pt idx="1">
                  <c:v>139.0</c:v>
                </c:pt>
              </c:numCache>
            </c:numRef>
          </c:val>
          <c:smooth val="0"/>
        </c:ser>
        <c:ser>
          <c:idx val="7"/>
          <c:order val="7"/>
          <c:tx>
            <c:strRef>
              <c:f>Feuil1!$I$1</c:f>
              <c:strCache>
                <c:ptCount val="1"/>
                <c:pt idx="0">
                  <c:v>Patient 8</c:v>
                </c:pt>
              </c:strCache>
            </c:strRef>
          </c:tx>
          <c:spPr>
            <a:ln w="6350" cmpd="sng"/>
          </c:spPr>
          <c:marker>
            <c:symbol val="none"/>
          </c:marker>
          <c:cat>
            <c:numRef>
              <c:f>Feuil1!$A$2:$A$10</c:f>
              <c:numCache>
                <c:formatCode>General</c:formatCode>
                <c:ptCount val="9"/>
                <c:pt idx="0">
                  <c:v>1.0</c:v>
                </c:pt>
                <c:pt idx="1">
                  <c:v>12.0</c:v>
                </c:pt>
                <c:pt idx="2">
                  <c:v>24.0</c:v>
                </c:pt>
                <c:pt idx="3">
                  <c:v>36.0</c:v>
                </c:pt>
                <c:pt idx="4">
                  <c:v>48.0</c:v>
                </c:pt>
                <c:pt idx="5">
                  <c:v>60.0</c:v>
                </c:pt>
                <c:pt idx="6">
                  <c:v>72.0</c:v>
                </c:pt>
                <c:pt idx="7">
                  <c:v>84.0</c:v>
                </c:pt>
                <c:pt idx="8">
                  <c:v>96.0</c:v>
                </c:pt>
              </c:numCache>
            </c:numRef>
          </c:cat>
          <c:val>
            <c:numRef>
              <c:f>Feuil1!$I$2:$I$10</c:f>
              <c:numCache>
                <c:formatCode>General</c:formatCode>
                <c:ptCount val="9"/>
                <c:pt idx="0">
                  <c:v>115.0</c:v>
                </c:pt>
                <c:pt idx="1">
                  <c:v>106.0</c:v>
                </c:pt>
              </c:numCache>
            </c:numRef>
          </c:val>
          <c:smooth val="0"/>
        </c:ser>
        <c:ser>
          <c:idx val="8"/>
          <c:order val="8"/>
          <c:tx>
            <c:strRef>
              <c:f>Feuil1!$J$1</c:f>
              <c:strCache>
                <c:ptCount val="1"/>
                <c:pt idx="0">
                  <c:v>Patient 9</c:v>
                </c:pt>
              </c:strCache>
            </c:strRef>
          </c:tx>
          <c:spPr>
            <a:ln w="6350" cmpd="sng"/>
          </c:spPr>
          <c:marker>
            <c:symbol val="none"/>
          </c:marker>
          <c:cat>
            <c:numRef>
              <c:f>Feuil1!$A$2:$A$10</c:f>
              <c:numCache>
                <c:formatCode>General</c:formatCode>
                <c:ptCount val="9"/>
                <c:pt idx="0">
                  <c:v>1.0</c:v>
                </c:pt>
                <c:pt idx="1">
                  <c:v>12.0</c:v>
                </c:pt>
                <c:pt idx="2">
                  <c:v>24.0</c:v>
                </c:pt>
                <c:pt idx="3">
                  <c:v>36.0</c:v>
                </c:pt>
                <c:pt idx="4">
                  <c:v>48.0</c:v>
                </c:pt>
                <c:pt idx="5">
                  <c:v>60.0</c:v>
                </c:pt>
                <c:pt idx="6">
                  <c:v>72.0</c:v>
                </c:pt>
                <c:pt idx="7">
                  <c:v>84.0</c:v>
                </c:pt>
                <c:pt idx="8">
                  <c:v>96.0</c:v>
                </c:pt>
              </c:numCache>
            </c:numRef>
          </c:cat>
          <c:val>
            <c:numRef>
              <c:f>Feuil1!$J$2:$J$10</c:f>
              <c:numCache>
                <c:formatCode>General</c:formatCode>
                <c:ptCount val="9"/>
                <c:pt idx="0">
                  <c:v>219.0</c:v>
                </c:pt>
                <c:pt idx="1">
                  <c:v>183.0</c:v>
                </c:pt>
                <c:pt idx="2">
                  <c:v>232.0</c:v>
                </c:pt>
                <c:pt idx="3">
                  <c:v>247.0</c:v>
                </c:pt>
              </c:numCache>
            </c:numRef>
          </c:val>
          <c:smooth val="0"/>
        </c:ser>
        <c:ser>
          <c:idx val="9"/>
          <c:order val="9"/>
          <c:tx>
            <c:strRef>
              <c:f>Feuil1!$K$1</c:f>
              <c:strCache>
                <c:ptCount val="1"/>
                <c:pt idx="0">
                  <c:v>Patient 10</c:v>
                </c:pt>
              </c:strCache>
            </c:strRef>
          </c:tx>
          <c:marker>
            <c:symbol val="none"/>
          </c:marker>
          <c:cat>
            <c:numRef>
              <c:f>Feuil1!$A$2:$A$10</c:f>
              <c:numCache>
                <c:formatCode>General</c:formatCode>
                <c:ptCount val="9"/>
                <c:pt idx="0">
                  <c:v>1.0</c:v>
                </c:pt>
                <c:pt idx="1">
                  <c:v>12.0</c:v>
                </c:pt>
                <c:pt idx="2">
                  <c:v>24.0</c:v>
                </c:pt>
                <c:pt idx="3">
                  <c:v>36.0</c:v>
                </c:pt>
                <c:pt idx="4">
                  <c:v>48.0</c:v>
                </c:pt>
                <c:pt idx="5">
                  <c:v>60.0</c:v>
                </c:pt>
                <c:pt idx="6">
                  <c:v>72.0</c:v>
                </c:pt>
                <c:pt idx="7">
                  <c:v>84.0</c:v>
                </c:pt>
                <c:pt idx="8">
                  <c:v>96.0</c:v>
                </c:pt>
              </c:numCache>
            </c:numRef>
          </c:cat>
          <c:val>
            <c:numRef>
              <c:f>Feuil1!$K$2:$K$10</c:f>
              <c:numCache>
                <c:formatCode>General</c:formatCode>
                <c:ptCount val="9"/>
                <c:pt idx="0">
                  <c:v>789.0</c:v>
                </c:pt>
              </c:numCache>
            </c:numRef>
          </c:val>
          <c:smooth val="0"/>
        </c:ser>
        <c:ser>
          <c:idx val="10"/>
          <c:order val="10"/>
          <c:tx>
            <c:strRef>
              <c:f>Feuil1!$L$1</c:f>
              <c:strCache>
                <c:ptCount val="1"/>
                <c:pt idx="0">
                  <c:v>Patient 11</c:v>
                </c:pt>
              </c:strCache>
            </c:strRef>
          </c:tx>
          <c:marker>
            <c:symbol val="none"/>
          </c:marker>
          <c:cat>
            <c:numRef>
              <c:f>Feuil1!$A$2:$A$10</c:f>
              <c:numCache>
                <c:formatCode>General</c:formatCode>
                <c:ptCount val="9"/>
                <c:pt idx="0">
                  <c:v>1.0</c:v>
                </c:pt>
                <c:pt idx="1">
                  <c:v>12.0</c:v>
                </c:pt>
                <c:pt idx="2">
                  <c:v>24.0</c:v>
                </c:pt>
                <c:pt idx="3">
                  <c:v>36.0</c:v>
                </c:pt>
                <c:pt idx="4">
                  <c:v>48.0</c:v>
                </c:pt>
                <c:pt idx="5">
                  <c:v>60.0</c:v>
                </c:pt>
                <c:pt idx="6">
                  <c:v>72.0</c:v>
                </c:pt>
                <c:pt idx="7">
                  <c:v>84.0</c:v>
                </c:pt>
                <c:pt idx="8">
                  <c:v>96.0</c:v>
                </c:pt>
              </c:numCache>
            </c:numRef>
          </c:cat>
          <c:val>
            <c:numRef>
              <c:f>Feuil1!$L$2:$L$10</c:f>
              <c:numCache>
                <c:formatCode>General</c:formatCode>
                <c:ptCount val="9"/>
                <c:pt idx="0">
                  <c:v>271.0</c:v>
                </c:pt>
              </c:numCache>
            </c:numRef>
          </c:val>
          <c:smooth val="0"/>
        </c:ser>
        <c:ser>
          <c:idx val="11"/>
          <c:order val="11"/>
          <c:tx>
            <c:strRef>
              <c:f>Feuil1!$M$1</c:f>
              <c:strCache>
                <c:ptCount val="1"/>
                <c:pt idx="0">
                  <c:v>Patient 12</c:v>
                </c:pt>
              </c:strCache>
            </c:strRef>
          </c:tx>
          <c:spPr>
            <a:ln w="6350" cmpd="sng"/>
          </c:spPr>
          <c:marker>
            <c:symbol val="none"/>
          </c:marker>
          <c:cat>
            <c:numRef>
              <c:f>Feuil1!$A$2:$A$10</c:f>
              <c:numCache>
                <c:formatCode>General</c:formatCode>
                <c:ptCount val="9"/>
                <c:pt idx="0">
                  <c:v>1.0</c:v>
                </c:pt>
                <c:pt idx="1">
                  <c:v>12.0</c:v>
                </c:pt>
                <c:pt idx="2">
                  <c:v>24.0</c:v>
                </c:pt>
                <c:pt idx="3">
                  <c:v>36.0</c:v>
                </c:pt>
                <c:pt idx="4">
                  <c:v>48.0</c:v>
                </c:pt>
                <c:pt idx="5">
                  <c:v>60.0</c:v>
                </c:pt>
                <c:pt idx="6">
                  <c:v>72.0</c:v>
                </c:pt>
                <c:pt idx="7">
                  <c:v>84.0</c:v>
                </c:pt>
                <c:pt idx="8">
                  <c:v>96.0</c:v>
                </c:pt>
              </c:numCache>
            </c:numRef>
          </c:cat>
          <c:val>
            <c:numRef>
              <c:f>Feuil1!$M$2:$M$10</c:f>
              <c:numCache>
                <c:formatCode>General</c:formatCode>
                <c:ptCount val="9"/>
                <c:pt idx="0">
                  <c:v>423.0</c:v>
                </c:pt>
                <c:pt idx="1">
                  <c:v>159.0</c:v>
                </c:pt>
              </c:numCache>
            </c:numRef>
          </c:val>
          <c:smooth val="0"/>
        </c:ser>
        <c:ser>
          <c:idx val="12"/>
          <c:order val="12"/>
          <c:tx>
            <c:strRef>
              <c:f>Feuil1!$N$1</c:f>
              <c:strCache>
                <c:ptCount val="1"/>
                <c:pt idx="0">
                  <c:v>Patient 13</c:v>
                </c:pt>
              </c:strCache>
            </c:strRef>
          </c:tx>
          <c:spPr>
            <a:ln w="6350" cmpd="sng"/>
          </c:spPr>
          <c:marker>
            <c:symbol val="none"/>
          </c:marker>
          <c:cat>
            <c:numRef>
              <c:f>Feuil1!$A$2:$A$10</c:f>
              <c:numCache>
                <c:formatCode>General</c:formatCode>
                <c:ptCount val="9"/>
                <c:pt idx="0">
                  <c:v>1.0</c:v>
                </c:pt>
                <c:pt idx="1">
                  <c:v>12.0</c:v>
                </c:pt>
                <c:pt idx="2">
                  <c:v>24.0</c:v>
                </c:pt>
                <c:pt idx="3">
                  <c:v>36.0</c:v>
                </c:pt>
                <c:pt idx="4">
                  <c:v>48.0</c:v>
                </c:pt>
                <c:pt idx="5">
                  <c:v>60.0</c:v>
                </c:pt>
                <c:pt idx="6">
                  <c:v>72.0</c:v>
                </c:pt>
                <c:pt idx="7">
                  <c:v>84.0</c:v>
                </c:pt>
                <c:pt idx="8">
                  <c:v>96.0</c:v>
                </c:pt>
              </c:numCache>
            </c:numRef>
          </c:cat>
          <c:val>
            <c:numRef>
              <c:f>Feuil1!$N$2:$N$10</c:f>
              <c:numCache>
                <c:formatCode>General</c:formatCode>
                <c:ptCount val="9"/>
                <c:pt idx="0">
                  <c:v>178.0</c:v>
                </c:pt>
                <c:pt idx="1">
                  <c:v>162.0</c:v>
                </c:pt>
                <c:pt idx="2">
                  <c:v>108.0</c:v>
                </c:pt>
                <c:pt idx="3">
                  <c:v>107.0</c:v>
                </c:pt>
                <c:pt idx="4">
                  <c:v>112.0</c:v>
                </c:pt>
                <c:pt idx="5">
                  <c:v>119.0</c:v>
                </c:pt>
              </c:numCache>
            </c:numRef>
          </c:val>
          <c:smooth val="0"/>
        </c:ser>
        <c:ser>
          <c:idx val="13"/>
          <c:order val="13"/>
          <c:tx>
            <c:strRef>
              <c:f>Feuil1!$O$1</c:f>
              <c:strCache>
                <c:ptCount val="1"/>
                <c:pt idx="0">
                  <c:v>Patient 14</c:v>
                </c:pt>
              </c:strCache>
            </c:strRef>
          </c:tx>
          <c:spPr>
            <a:ln w="6350" cmpd="sng"/>
          </c:spPr>
          <c:marker>
            <c:symbol val="none"/>
          </c:marker>
          <c:cat>
            <c:numRef>
              <c:f>Feuil1!$A$2:$A$10</c:f>
              <c:numCache>
                <c:formatCode>General</c:formatCode>
                <c:ptCount val="9"/>
                <c:pt idx="0">
                  <c:v>1.0</c:v>
                </c:pt>
                <c:pt idx="1">
                  <c:v>12.0</c:v>
                </c:pt>
                <c:pt idx="2">
                  <c:v>24.0</c:v>
                </c:pt>
                <c:pt idx="3">
                  <c:v>36.0</c:v>
                </c:pt>
                <c:pt idx="4">
                  <c:v>48.0</c:v>
                </c:pt>
                <c:pt idx="5">
                  <c:v>60.0</c:v>
                </c:pt>
                <c:pt idx="6">
                  <c:v>72.0</c:v>
                </c:pt>
                <c:pt idx="7">
                  <c:v>84.0</c:v>
                </c:pt>
                <c:pt idx="8">
                  <c:v>96.0</c:v>
                </c:pt>
              </c:numCache>
            </c:numRef>
          </c:cat>
          <c:val>
            <c:numRef>
              <c:f>Feuil1!$O$2:$O$10</c:f>
              <c:numCache>
                <c:formatCode>General</c:formatCode>
                <c:ptCount val="9"/>
                <c:pt idx="0">
                  <c:v>185.0</c:v>
                </c:pt>
                <c:pt idx="1">
                  <c:v>171.0</c:v>
                </c:pt>
                <c:pt idx="2">
                  <c:v>165.0</c:v>
                </c:pt>
                <c:pt idx="3">
                  <c:v>189.0</c:v>
                </c:pt>
              </c:numCache>
            </c:numRef>
          </c:val>
          <c:smooth val="0"/>
        </c:ser>
        <c:ser>
          <c:idx val="14"/>
          <c:order val="14"/>
          <c:tx>
            <c:strRef>
              <c:f>Feuil1!$P$1</c:f>
              <c:strCache>
                <c:ptCount val="1"/>
                <c:pt idx="0">
                  <c:v>Patient 15</c:v>
                </c:pt>
              </c:strCache>
            </c:strRef>
          </c:tx>
          <c:spPr>
            <a:ln w="6350" cmpd="sng"/>
          </c:spPr>
          <c:marker>
            <c:symbol val="none"/>
          </c:marker>
          <c:cat>
            <c:numRef>
              <c:f>Feuil1!$A$2:$A$10</c:f>
              <c:numCache>
                <c:formatCode>General</c:formatCode>
                <c:ptCount val="9"/>
                <c:pt idx="0">
                  <c:v>1.0</c:v>
                </c:pt>
                <c:pt idx="1">
                  <c:v>12.0</c:v>
                </c:pt>
                <c:pt idx="2">
                  <c:v>24.0</c:v>
                </c:pt>
                <c:pt idx="3">
                  <c:v>36.0</c:v>
                </c:pt>
                <c:pt idx="4">
                  <c:v>48.0</c:v>
                </c:pt>
                <c:pt idx="5">
                  <c:v>60.0</c:v>
                </c:pt>
                <c:pt idx="6">
                  <c:v>72.0</c:v>
                </c:pt>
                <c:pt idx="7">
                  <c:v>84.0</c:v>
                </c:pt>
                <c:pt idx="8">
                  <c:v>96.0</c:v>
                </c:pt>
              </c:numCache>
            </c:numRef>
          </c:cat>
          <c:val>
            <c:numRef>
              <c:f>Feuil1!$P$2:$P$10</c:f>
              <c:numCache>
                <c:formatCode>General</c:formatCode>
                <c:ptCount val="9"/>
                <c:pt idx="0">
                  <c:v>189.0</c:v>
                </c:pt>
                <c:pt idx="1">
                  <c:v>213.0</c:v>
                </c:pt>
                <c:pt idx="2">
                  <c:v>204.0</c:v>
                </c:pt>
                <c:pt idx="3">
                  <c:v>169.0</c:v>
                </c:pt>
              </c:numCache>
            </c:numRef>
          </c:val>
          <c:smooth val="0"/>
        </c:ser>
        <c:dLbls>
          <c:showLegendKey val="0"/>
          <c:showVal val="0"/>
          <c:showCatName val="0"/>
          <c:showSerName val="0"/>
          <c:showPercent val="0"/>
          <c:showBubbleSize val="0"/>
        </c:dLbls>
        <c:marker val="1"/>
        <c:smooth val="0"/>
        <c:axId val="-2064892216"/>
        <c:axId val="-2129562632"/>
      </c:lineChart>
      <c:catAx>
        <c:axId val="-2064892216"/>
        <c:scaling>
          <c:orientation val="minMax"/>
        </c:scaling>
        <c:delete val="0"/>
        <c:axPos val="b"/>
        <c:numFmt formatCode="General" sourceLinked="1"/>
        <c:majorTickMark val="out"/>
        <c:minorTickMark val="none"/>
        <c:tickLblPos val="nextTo"/>
        <c:crossAx val="-2129562632"/>
        <c:crosses val="autoZero"/>
        <c:auto val="1"/>
        <c:lblAlgn val="ctr"/>
        <c:lblOffset val="100"/>
        <c:noMultiLvlLbl val="0"/>
      </c:catAx>
      <c:valAx>
        <c:axId val="-2129562632"/>
        <c:scaling>
          <c:orientation val="minMax"/>
          <c:max val="600.0"/>
        </c:scaling>
        <c:delete val="0"/>
        <c:axPos val="l"/>
        <c:majorGridlines/>
        <c:numFmt formatCode="General" sourceLinked="1"/>
        <c:majorTickMark val="out"/>
        <c:minorTickMark val="none"/>
        <c:tickLblPos val="nextTo"/>
        <c:crossAx val="-2064892216"/>
        <c:crosses val="autoZero"/>
        <c:crossBetween val="between"/>
      </c:valAx>
      <c:spPr>
        <a:ln w="3175" cmpd="sng"/>
      </c:spPr>
    </c:plotArea>
    <c:legend>
      <c:legendPos val="r"/>
      <c:layout/>
      <c:overlay val="0"/>
    </c:legend>
    <c:plotVisOnly val="1"/>
    <c:dispBlanksAs val="gap"/>
    <c:showDLblsOverMax val="0"/>
  </c:chart>
  <c:externalData r:id="rId1">
    <c:autoUpdate val="0"/>
  </c:externalData>
  <c:userShapes r:id="rId2"/>
</c:chartSpac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B536E95-0E8E-0542-BA06-3064D3FC0CB0}" type="doc">
      <dgm:prSet loTypeId="urn:microsoft.com/office/officeart/2005/8/layout/hierarchy1" loCatId="" qsTypeId="urn:microsoft.com/office/officeart/2005/8/quickstyle/simple4" qsCatId="simple" csTypeId="urn:microsoft.com/office/officeart/2005/8/colors/accent1_2" csCatId="accent1" phldr="1"/>
      <dgm:spPr/>
      <dgm:t>
        <a:bodyPr/>
        <a:lstStyle/>
        <a:p>
          <a:endParaRPr lang="fr-FR"/>
        </a:p>
      </dgm:t>
    </dgm:pt>
    <dgm:pt modelId="{3A7204A1-3F58-8B47-AD6F-2ABB65501EE3}">
      <dgm:prSet phldrT="[Texte]"/>
      <dgm:spPr/>
      <dgm:t>
        <a:bodyPr/>
        <a:lstStyle/>
        <a:p>
          <a:r>
            <a:rPr lang="fr-FR" dirty="0"/>
            <a:t>5 complications vasculaires</a:t>
          </a:r>
        </a:p>
      </dgm:t>
    </dgm:pt>
    <dgm:pt modelId="{A4FEDFFF-92D3-C34A-9E81-91C6BEF43779}" type="parTrans" cxnId="{C459991B-EF46-C149-BD37-F7981BC53E83}">
      <dgm:prSet/>
      <dgm:spPr/>
      <dgm:t>
        <a:bodyPr/>
        <a:lstStyle/>
        <a:p>
          <a:endParaRPr lang="fr-FR"/>
        </a:p>
      </dgm:t>
    </dgm:pt>
    <dgm:pt modelId="{32758480-D8CC-9D49-93AC-601C479BF28A}" type="sibTrans" cxnId="{C459991B-EF46-C149-BD37-F7981BC53E83}">
      <dgm:prSet/>
      <dgm:spPr/>
      <dgm:t>
        <a:bodyPr/>
        <a:lstStyle/>
        <a:p>
          <a:endParaRPr lang="fr-FR"/>
        </a:p>
      </dgm:t>
    </dgm:pt>
    <dgm:pt modelId="{DB6D96CE-596B-A248-87F1-8C7F1F6440D6}">
      <dgm:prSet phldrT="[Texte]"/>
      <dgm:spPr/>
      <dgm:t>
        <a:bodyPr/>
        <a:lstStyle/>
        <a:p>
          <a:r>
            <a:rPr lang="fr-FR"/>
            <a:t>4 thromboses du pontage aorto-bifémoral</a:t>
          </a:r>
        </a:p>
      </dgm:t>
    </dgm:pt>
    <dgm:pt modelId="{DA0D732E-0A14-E144-91A5-0D82877D71FF}" type="parTrans" cxnId="{721FC08A-48C1-164F-8103-28B4D8EE0B28}">
      <dgm:prSet/>
      <dgm:spPr/>
      <dgm:t>
        <a:bodyPr/>
        <a:lstStyle/>
        <a:p>
          <a:endParaRPr lang="fr-FR"/>
        </a:p>
      </dgm:t>
    </dgm:pt>
    <dgm:pt modelId="{D68C7F5F-D71F-004B-8219-A1F23CEAB434}" type="sibTrans" cxnId="{721FC08A-48C1-164F-8103-28B4D8EE0B28}">
      <dgm:prSet/>
      <dgm:spPr/>
      <dgm:t>
        <a:bodyPr/>
        <a:lstStyle/>
        <a:p>
          <a:endParaRPr lang="fr-FR"/>
        </a:p>
      </dgm:t>
    </dgm:pt>
    <dgm:pt modelId="{D82B5E34-080B-1C4E-AC5F-6325AD414604}">
      <dgm:prSet phldrT="[Texte]"/>
      <dgm:spPr/>
      <dgm:t>
        <a:bodyPr/>
        <a:lstStyle/>
        <a:p>
          <a:r>
            <a:rPr lang="fr-FR"/>
            <a:t>2 reins sains</a:t>
          </a:r>
        </a:p>
      </dgm:t>
    </dgm:pt>
    <dgm:pt modelId="{272FCEB8-0E8A-2B44-B0B0-F4941C49D0CE}" type="parTrans" cxnId="{F4971288-3436-AE48-A445-33106CE9000F}">
      <dgm:prSet/>
      <dgm:spPr/>
      <dgm:t>
        <a:bodyPr/>
        <a:lstStyle/>
        <a:p>
          <a:endParaRPr lang="fr-FR"/>
        </a:p>
      </dgm:t>
    </dgm:pt>
    <dgm:pt modelId="{A67A2722-547D-034C-A8E3-0B734ABFC84C}" type="sibTrans" cxnId="{F4971288-3436-AE48-A445-33106CE9000F}">
      <dgm:prSet/>
      <dgm:spPr/>
      <dgm:t>
        <a:bodyPr/>
        <a:lstStyle/>
        <a:p>
          <a:endParaRPr lang="fr-FR"/>
        </a:p>
      </dgm:t>
    </dgm:pt>
    <dgm:pt modelId="{4E5282B2-A73E-B84E-9AB1-01409A7CED03}">
      <dgm:prSet phldrT="[Texte]"/>
      <dgm:spPr/>
      <dgm:t>
        <a:bodyPr/>
        <a:lstStyle/>
        <a:p>
          <a:r>
            <a:rPr lang="fr-FR" dirty="0"/>
            <a:t>2 </a:t>
          </a:r>
          <a:r>
            <a:rPr lang="fr-FR" dirty="0" smtClean="0"/>
            <a:t>infarctus polaires </a:t>
          </a:r>
          <a:r>
            <a:rPr lang="fr-FR" dirty="0"/>
            <a:t>rénaux</a:t>
          </a:r>
        </a:p>
      </dgm:t>
    </dgm:pt>
    <dgm:pt modelId="{AC86B102-3600-D442-9461-2ECF08B1FC6D}" type="parTrans" cxnId="{45E2C3D9-5A10-E84A-B961-2F954DA59F93}">
      <dgm:prSet/>
      <dgm:spPr/>
      <dgm:t>
        <a:bodyPr/>
        <a:lstStyle/>
        <a:p>
          <a:endParaRPr lang="fr-FR"/>
        </a:p>
      </dgm:t>
    </dgm:pt>
    <dgm:pt modelId="{3AE355FD-7502-EF4C-96DA-C752D256EED3}" type="sibTrans" cxnId="{45E2C3D9-5A10-E84A-B961-2F954DA59F93}">
      <dgm:prSet/>
      <dgm:spPr/>
      <dgm:t>
        <a:bodyPr/>
        <a:lstStyle/>
        <a:p>
          <a:endParaRPr lang="fr-FR"/>
        </a:p>
      </dgm:t>
    </dgm:pt>
    <dgm:pt modelId="{03575F06-9BE2-1846-9D60-07B6214C43BE}">
      <dgm:prSet phldrT="[Texte]"/>
      <dgm:spPr/>
      <dgm:t>
        <a:bodyPr/>
        <a:lstStyle/>
        <a:p>
          <a:r>
            <a:rPr lang="fr-FR"/>
            <a:t>1 thrombose de l'artère du greffon</a:t>
          </a:r>
        </a:p>
      </dgm:t>
    </dgm:pt>
    <dgm:pt modelId="{5DFE8947-D61A-DE4D-AF10-52507AD59CB6}" type="parTrans" cxnId="{456F79B9-8889-F146-BDA6-20F6A52B265F}">
      <dgm:prSet/>
      <dgm:spPr/>
      <dgm:t>
        <a:bodyPr/>
        <a:lstStyle/>
        <a:p>
          <a:endParaRPr lang="fr-FR"/>
        </a:p>
      </dgm:t>
    </dgm:pt>
    <dgm:pt modelId="{E485C7E0-2138-0144-83AC-A60F786A7852}" type="sibTrans" cxnId="{456F79B9-8889-F146-BDA6-20F6A52B265F}">
      <dgm:prSet/>
      <dgm:spPr/>
      <dgm:t>
        <a:bodyPr/>
        <a:lstStyle/>
        <a:p>
          <a:endParaRPr lang="fr-FR"/>
        </a:p>
      </dgm:t>
    </dgm:pt>
    <dgm:pt modelId="{175D3391-54C9-CE41-951A-2FEB5C1F377E}">
      <dgm:prSet phldrT="[Texte]"/>
      <dgm:spPr/>
      <dgm:t>
        <a:bodyPr/>
        <a:lstStyle/>
        <a:p>
          <a:r>
            <a:rPr lang="fr-FR"/>
            <a:t>Perte du rein</a:t>
          </a:r>
        </a:p>
      </dgm:t>
    </dgm:pt>
    <dgm:pt modelId="{B8E7CF4D-690A-3149-B3CD-07480BE18A6E}" type="parTrans" cxnId="{EC722C77-0041-454F-B933-D5A42C3AB6F0}">
      <dgm:prSet/>
      <dgm:spPr/>
      <dgm:t>
        <a:bodyPr/>
        <a:lstStyle/>
        <a:p>
          <a:endParaRPr lang="fr-FR"/>
        </a:p>
      </dgm:t>
    </dgm:pt>
    <dgm:pt modelId="{D6401034-3D18-A743-AD98-A8D3C5CD1BDC}" type="sibTrans" cxnId="{EC722C77-0041-454F-B933-D5A42C3AB6F0}">
      <dgm:prSet/>
      <dgm:spPr/>
      <dgm:t>
        <a:bodyPr/>
        <a:lstStyle/>
        <a:p>
          <a:endParaRPr lang="fr-FR"/>
        </a:p>
      </dgm:t>
    </dgm:pt>
    <dgm:pt modelId="{E03AB7F3-8FB3-AB49-ADCE-124259ABC690}" type="pres">
      <dgm:prSet presAssocID="{DB536E95-0E8E-0542-BA06-3064D3FC0CB0}" presName="hierChild1" presStyleCnt="0">
        <dgm:presLayoutVars>
          <dgm:chPref val="1"/>
          <dgm:dir/>
          <dgm:animOne val="branch"/>
          <dgm:animLvl val="lvl"/>
          <dgm:resizeHandles/>
        </dgm:presLayoutVars>
      </dgm:prSet>
      <dgm:spPr/>
      <dgm:t>
        <a:bodyPr/>
        <a:lstStyle/>
        <a:p>
          <a:endParaRPr lang="fr-FR"/>
        </a:p>
      </dgm:t>
    </dgm:pt>
    <dgm:pt modelId="{0CDE6C21-8F19-E64F-86E6-49DCE1F325D1}" type="pres">
      <dgm:prSet presAssocID="{3A7204A1-3F58-8B47-AD6F-2ABB65501EE3}" presName="hierRoot1" presStyleCnt="0"/>
      <dgm:spPr/>
    </dgm:pt>
    <dgm:pt modelId="{A4F76EF7-1102-0546-AF04-1C0566E3CF55}" type="pres">
      <dgm:prSet presAssocID="{3A7204A1-3F58-8B47-AD6F-2ABB65501EE3}" presName="composite" presStyleCnt="0"/>
      <dgm:spPr/>
    </dgm:pt>
    <dgm:pt modelId="{AF7CE60F-0465-C14E-8629-1AEB5B4C6BB2}" type="pres">
      <dgm:prSet presAssocID="{3A7204A1-3F58-8B47-AD6F-2ABB65501EE3}" presName="background" presStyleLbl="node0" presStyleIdx="0" presStyleCnt="1"/>
      <dgm:spPr/>
    </dgm:pt>
    <dgm:pt modelId="{A9172261-96C5-874F-AB0F-8914832D4F6B}" type="pres">
      <dgm:prSet presAssocID="{3A7204A1-3F58-8B47-AD6F-2ABB65501EE3}" presName="text" presStyleLbl="fgAcc0" presStyleIdx="0" presStyleCnt="1">
        <dgm:presLayoutVars>
          <dgm:chPref val="3"/>
        </dgm:presLayoutVars>
      </dgm:prSet>
      <dgm:spPr/>
      <dgm:t>
        <a:bodyPr/>
        <a:lstStyle/>
        <a:p>
          <a:endParaRPr lang="fr-FR"/>
        </a:p>
      </dgm:t>
    </dgm:pt>
    <dgm:pt modelId="{BEF1015F-75B5-044E-8D8D-67234E77F8F9}" type="pres">
      <dgm:prSet presAssocID="{3A7204A1-3F58-8B47-AD6F-2ABB65501EE3}" presName="hierChild2" presStyleCnt="0"/>
      <dgm:spPr/>
    </dgm:pt>
    <dgm:pt modelId="{899351DD-5E58-5A4E-9614-149798E53F74}" type="pres">
      <dgm:prSet presAssocID="{DA0D732E-0A14-E144-91A5-0D82877D71FF}" presName="Name10" presStyleLbl="parChTrans1D2" presStyleIdx="0" presStyleCnt="2"/>
      <dgm:spPr/>
      <dgm:t>
        <a:bodyPr/>
        <a:lstStyle/>
        <a:p>
          <a:endParaRPr lang="fr-FR"/>
        </a:p>
      </dgm:t>
    </dgm:pt>
    <dgm:pt modelId="{320CD129-A2E7-6646-9390-7401BAC5586C}" type="pres">
      <dgm:prSet presAssocID="{DB6D96CE-596B-A248-87F1-8C7F1F6440D6}" presName="hierRoot2" presStyleCnt="0"/>
      <dgm:spPr/>
    </dgm:pt>
    <dgm:pt modelId="{AD822C27-7A40-7646-AEC2-C7117A7CB892}" type="pres">
      <dgm:prSet presAssocID="{DB6D96CE-596B-A248-87F1-8C7F1F6440D6}" presName="composite2" presStyleCnt="0"/>
      <dgm:spPr/>
    </dgm:pt>
    <dgm:pt modelId="{BA907B88-A580-B143-B025-CD9CE971696E}" type="pres">
      <dgm:prSet presAssocID="{DB6D96CE-596B-A248-87F1-8C7F1F6440D6}" presName="background2" presStyleLbl="node2" presStyleIdx="0" presStyleCnt="2"/>
      <dgm:spPr/>
    </dgm:pt>
    <dgm:pt modelId="{FD48C8C1-1107-4F4B-86F4-A4DC4F698ED7}" type="pres">
      <dgm:prSet presAssocID="{DB6D96CE-596B-A248-87F1-8C7F1F6440D6}" presName="text2" presStyleLbl="fgAcc2" presStyleIdx="0" presStyleCnt="2">
        <dgm:presLayoutVars>
          <dgm:chPref val="3"/>
        </dgm:presLayoutVars>
      </dgm:prSet>
      <dgm:spPr/>
      <dgm:t>
        <a:bodyPr/>
        <a:lstStyle/>
        <a:p>
          <a:endParaRPr lang="fr-FR"/>
        </a:p>
      </dgm:t>
    </dgm:pt>
    <dgm:pt modelId="{B19E38EB-D7DD-E94A-B53D-95CE8FE12C10}" type="pres">
      <dgm:prSet presAssocID="{DB6D96CE-596B-A248-87F1-8C7F1F6440D6}" presName="hierChild3" presStyleCnt="0"/>
      <dgm:spPr/>
    </dgm:pt>
    <dgm:pt modelId="{47CC2BB2-87D3-9D49-907F-96058A7D520C}" type="pres">
      <dgm:prSet presAssocID="{272FCEB8-0E8A-2B44-B0B0-F4941C49D0CE}" presName="Name17" presStyleLbl="parChTrans1D3" presStyleIdx="0" presStyleCnt="3"/>
      <dgm:spPr/>
      <dgm:t>
        <a:bodyPr/>
        <a:lstStyle/>
        <a:p>
          <a:endParaRPr lang="fr-FR"/>
        </a:p>
      </dgm:t>
    </dgm:pt>
    <dgm:pt modelId="{214E3D8E-8FCF-CC45-9A28-11C4499D1970}" type="pres">
      <dgm:prSet presAssocID="{D82B5E34-080B-1C4E-AC5F-6325AD414604}" presName="hierRoot3" presStyleCnt="0"/>
      <dgm:spPr/>
    </dgm:pt>
    <dgm:pt modelId="{B1D75C13-7CE9-AA44-A2CC-6EBB29649AE2}" type="pres">
      <dgm:prSet presAssocID="{D82B5E34-080B-1C4E-AC5F-6325AD414604}" presName="composite3" presStyleCnt="0"/>
      <dgm:spPr/>
    </dgm:pt>
    <dgm:pt modelId="{BB817710-EE97-524C-A28C-D77BAB1F68D0}" type="pres">
      <dgm:prSet presAssocID="{D82B5E34-080B-1C4E-AC5F-6325AD414604}" presName="background3" presStyleLbl="node3" presStyleIdx="0" presStyleCnt="3"/>
      <dgm:spPr/>
    </dgm:pt>
    <dgm:pt modelId="{C3E6944E-DE0A-A644-BCDC-7933F2BD3D67}" type="pres">
      <dgm:prSet presAssocID="{D82B5E34-080B-1C4E-AC5F-6325AD414604}" presName="text3" presStyleLbl="fgAcc3" presStyleIdx="0" presStyleCnt="3">
        <dgm:presLayoutVars>
          <dgm:chPref val="3"/>
        </dgm:presLayoutVars>
      </dgm:prSet>
      <dgm:spPr/>
      <dgm:t>
        <a:bodyPr/>
        <a:lstStyle/>
        <a:p>
          <a:endParaRPr lang="fr-FR"/>
        </a:p>
      </dgm:t>
    </dgm:pt>
    <dgm:pt modelId="{E5C21685-858C-ED4B-BDC6-CBD93B026D54}" type="pres">
      <dgm:prSet presAssocID="{D82B5E34-080B-1C4E-AC5F-6325AD414604}" presName="hierChild4" presStyleCnt="0"/>
      <dgm:spPr/>
    </dgm:pt>
    <dgm:pt modelId="{9146C2C9-1668-D74D-8DD7-5E656130AE90}" type="pres">
      <dgm:prSet presAssocID="{AC86B102-3600-D442-9461-2ECF08B1FC6D}" presName="Name17" presStyleLbl="parChTrans1D3" presStyleIdx="1" presStyleCnt="3"/>
      <dgm:spPr/>
      <dgm:t>
        <a:bodyPr/>
        <a:lstStyle/>
        <a:p>
          <a:endParaRPr lang="fr-FR"/>
        </a:p>
      </dgm:t>
    </dgm:pt>
    <dgm:pt modelId="{5E117D48-7B80-4942-B0DE-09B017E3D584}" type="pres">
      <dgm:prSet presAssocID="{4E5282B2-A73E-B84E-9AB1-01409A7CED03}" presName="hierRoot3" presStyleCnt="0"/>
      <dgm:spPr/>
    </dgm:pt>
    <dgm:pt modelId="{E9AFAFE7-F4AE-2443-9CE2-360155C4F574}" type="pres">
      <dgm:prSet presAssocID="{4E5282B2-A73E-B84E-9AB1-01409A7CED03}" presName="composite3" presStyleCnt="0"/>
      <dgm:spPr/>
    </dgm:pt>
    <dgm:pt modelId="{F90016BD-FAA2-FD43-99DB-6B9011ABBE00}" type="pres">
      <dgm:prSet presAssocID="{4E5282B2-A73E-B84E-9AB1-01409A7CED03}" presName="background3" presStyleLbl="node3" presStyleIdx="1" presStyleCnt="3"/>
      <dgm:spPr/>
    </dgm:pt>
    <dgm:pt modelId="{E5E40167-6F5E-BA4C-9A28-02FA75C741D8}" type="pres">
      <dgm:prSet presAssocID="{4E5282B2-A73E-B84E-9AB1-01409A7CED03}" presName="text3" presStyleLbl="fgAcc3" presStyleIdx="1" presStyleCnt="3">
        <dgm:presLayoutVars>
          <dgm:chPref val="3"/>
        </dgm:presLayoutVars>
      </dgm:prSet>
      <dgm:spPr/>
      <dgm:t>
        <a:bodyPr/>
        <a:lstStyle/>
        <a:p>
          <a:endParaRPr lang="fr-FR"/>
        </a:p>
      </dgm:t>
    </dgm:pt>
    <dgm:pt modelId="{AA06ADD4-7F9F-1D4A-9923-77620DA39122}" type="pres">
      <dgm:prSet presAssocID="{4E5282B2-A73E-B84E-9AB1-01409A7CED03}" presName="hierChild4" presStyleCnt="0"/>
      <dgm:spPr/>
    </dgm:pt>
    <dgm:pt modelId="{7CD431E1-67DC-FE49-BBC7-4DCEFCC233F9}" type="pres">
      <dgm:prSet presAssocID="{5DFE8947-D61A-DE4D-AF10-52507AD59CB6}" presName="Name10" presStyleLbl="parChTrans1D2" presStyleIdx="1" presStyleCnt="2"/>
      <dgm:spPr/>
      <dgm:t>
        <a:bodyPr/>
        <a:lstStyle/>
        <a:p>
          <a:endParaRPr lang="fr-FR"/>
        </a:p>
      </dgm:t>
    </dgm:pt>
    <dgm:pt modelId="{E7AED84B-5DEA-A74F-85E6-4015E10B8302}" type="pres">
      <dgm:prSet presAssocID="{03575F06-9BE2-1846-9D60-07B6214C43BE}" presName="hierRoot2" presStyleCnt="0"/>
      <dgm:spPr/>
    </dgm:pt>
    <dgm:pt modelId="{A277376B-DBA3-FD41-ACDD-F8C6DDDB8300}" type="pres">
      <dgm:prSet presAssocID="{03575F06-9BE2-1846-9D60-07B6214C43BE}" presName="composite2" presStyleCnt="0"/>
      <dgm:spPr/>
    </dgm:pt>
    <dgm:pt modelId="{FFF1CACF-2AE3-C141-BCDC-104DEDBFE9E7}" type="pres">
      <dgm:prSet presAssocID="{03575F06-9BE2-1846-9D60-07B6214C43BE}" presName="background2" presStyleLbl="node2" presStyleIdx="1" presStyleCnt="2"/>
      <dgm:spPr/>
    </dgm:pt>
    <dgm:pt modelId="{2885C711-C815-9148-96CA-E61D4552FB9E}" type="pres">
      <dgm:prSet presAssocID="{03575F06-9BE2-1846-9D60-07B6214C43BE}" presName="text2" presStyleLbl="fgAcc2" presStyleIdx="1" presStyleCnt="2">
        <dgm:presLayoutVars>
          <dgm:chPref val="3"/>
        </dgm:presLayoutVars>
      </dgm:prSet>
      <dgm:spPr/>
      <dgm:t>
        <a:bodyPr/>
        <a:lstStyle/>
        <a:p>
          <a:endParaRPr lang="fr-FR"/>
        </a:p>
      </dgm:t>
    </dgm:pt>
    <dgm:pt modelId="{4BFAF6C3-3ACB-DC4E-8D37-E82D2B704427}" type="pres">
      <dgm:prSet presAssocID="{03575F06-9BE2-1846-9D60-07B6214C43BE}" presName="hierChild3" presStyleCnt="0"/>
      <dgm:spPr/>
    </dgm:pt>
    <dgm:pt modelId="{13F3C524-5CE5-C047-8B4A-2CB9EF16A839}" type="pres">
      <dgm:prSet presAssocID="{B8E7CF4D-690A-3149-B3CD-07480BE18A6E}" presName="Name17" presStyleLbl="parChTrans1D3" presStyleIdx="2" presStyleCnt="3"/>
      <dgm:spPr/>
      <dgm:t>
        <a:bodyPr/>
        <a:lstStyle/>
        <a:p>
          <a:endParaRPr lang="fr-FR"/>
        </a:p>
      </dgm:t>
    </dgm:pt>
    <dgm:pt modelId="{202B161B-A061-F54E-A7E8-730DBF4C973F}" type="pres">
      <dgm:prSet presAssocID="{175D3391-54C9-CE41-951A-2FEB5C1F377E}" presName="hierRoot3" presStyleCnt="0"/>
      <dgm:spPr/>
    </dgm:pt>
    <dgm:pt modelId="{2808ABAE-E632-2B46-9E63-0A3167974E19}" type="pres">
      <dgm:prSet presAssocID="{175D3391-54C9-CE41-951A-2FEB5C1F377E}" presName="composite3" presStyleCnt="0"/>
      <dgm:spPr/>
    </dgm:pt>
    <dgm:pt modelId="{4C79F328-9612-EF40-A785-70575A079A77}" type="pres">
      <dgm:prSet presAssocID="{175D3391-54C9-CE41-951A-2FEB5C1F377E}" presName="background3" presStyleLbl="node3" presStyleIdx="2" presStyleCnt="3"/>
      <dgm:spPr/>
    </dgm:pt>
    <dgm:pt modelId="{2616D5BD-52D0-FD47-8FF4-704B3BF403BE}" type="pres">
      <dgm:prSet presAssocID="{175D3391-54C9-CE41-951A-2FEB5C1F377E}" presName="text3" presStyleLbl="fgAcc3" presStyleIdx="2" presStyleCnt="3">
        <dgm:presLayoutVars>
          <dgm:chPref val="3"/>
        </dgm:presLayoutVars>
      </dgm:prSet>
      <dgm:spPr/>
      <dgm:t>
        <a:bodyPr/>
        <a:lstStyle/>
        <a:p>
          <a:endParaRPr lang="fr-FR"/>
        </a:p>
      </dgm:t>
    </dgm:pt>
    <dgm:pt modelId="{235FB6D0-056B-864B-8C38-B2DC42206339}" type="pres">
      <dgm:prSet presAssocID="{175D3391-54C9-CE41-951A-2FEB5C1F377E}" presName="hierChild4" presStyleCnt="0"/>
      <dgm:spPr/>
    </dgm:pt>
  </dgm:ptLst>
  <dgm:cxnLst>
    <dgm:cxn modelId="{45E2C3D9-5A10-E84A-B961-2F954DA59F93}" srcId="{DB6D96CE-596B-A248-87F1-8C7F1F6440D6}" destId="{4E5282B2-A73E-B84E-9AB1-01409A7CED03}" srcOrd="1" destOrd="0" parTransId="{AC86B102-3600-D442-9461-2ECF08B1FC6D}" sibTransId="{3AE355FD-7502-EF4C-96DA-C752D256EED3}"/>
    <dgm:cxn modelId="{F7D621E8-F235-E249-9CF2-BCDD7B86D561}" type="presOf" srcId="{D82B5E34-080B-1C4E-AC5F-6325AD414604}" destId="{C3E6944E-DE0A-A644-BCDC-7933F2BD3D67}" srcOrd="0" destOrd="0" presId="urn:microsoft.com/office/officeart/2005/8/layout/hierarchy1"/>
    <dgm:cxn modelId="{686F790C-11A6-544F-8C7F-FAFEE8A87CE3}" type="presOf" srcId="{3A7204A1-3F58-8B47-AD6F-2ABB65501EE3}" destId="{A9172261-96C5-874F-AB0F-8914832D4F6B}" srcOrd="0" destOrd="0" presId="urn:microsoft.com/office/officeart/2005/8/layout/hierarchy1"/>
    <dgm:cxn modelId="{CA7E116C-BBF7-494A-9F80-8BFF5A59A43C}" type="presOf" srcId="{DB6D96CE-596B-A248-87F1-8C7F1F6440D6}" destId="{FD48C8C1-1107-4F4B-86F4-A4DC4F698ED7}" srcOrd="0" destOrd="0" presId="urn:microsoft.com/office/officeart/2005/8/layout/hierarchy1"/>
    <dgm:cxn modelId="{DD7AA33B-0503-5445-ADFE-13ADCAB9C39A}" type="presOf" srcId="{272FCEB8-0E8A-2B44-B0B0-F4941C49D0CE}" destId="{47CC2BB2-87D3-9D49-907F-96058A7D520C}" srcOrd="0" destOrd="0" presId="urn:microsoft.com/office/officeart/2005/8/layout/hierarchy1"/>
    <dgm:cxn modelId="{9A1AA492-2EF0-E842-8168-03056BDE90EA}" type="presOf" srcId="{AC86B102-3600-D442-9461-2ECF08B1FC6D}" destId="{9146C2C9-1668-D74D-8DD7-5E656130AE90}" srcOrd="0" destOrd="0" presId="urn:microsoft.com/office/officeart/2005/8/layout/hierarchy1"/>
    <dgm:cxn modelId="{BCBA9112-3F6E-154B-A618-3BC2EE089B9A}" type="presOf" srcId="{DB536E95-0E8E-0542-BA06-3064D3FC0CB0}" destId="{E03AB7F3-8FB3-AB49-ADCE-124259ABC690}" srcOrd="0" destOrd="0" presId="urn:microsoft.com/office/officeart/2005/8/layout/hierarchy1"/>
    <dgm:cxn modelId="{4C4CE832-4783-B84E-9FB1-732D8F1BAF53}" type="presOf" srcId="{175D3391-54C9-CE41-951A-2FEB5C1F377E}" destId="{2616D5BD-52D0-FD47-8FF4-704B3BF403BE}" srcOrd="0" destOrd="0" presId="urn:microsoft.com/office/officeart/2005/8/layout/hierarchy1"/>
    <dgm:cxn modelId="{F4971288-3436-AE48-A445-33106CE9000F}" srcId="{DB6D96CE-596B-A248-87F1-8C7F1F6440D6}" destId="{D82B5E34-080B-1C4E-AC5F-6325AD414604}" srcOrd="0" destOrd="0" parTransId="{272FCEB8-0E8A-2B44-B0B0-F4941C49D0CE}" sibTransId="{A67A2722-547D-034C-A8E3-0B734ABFC84C}"/>
    <dgm:cxn modelId="{F6A17857-57F8-B545-B649-65F81B8C0D8B}" type="presOf" srcId="{DA0D732E-0A14-E144-91A5-0D82877D71FF}" destId="{899351DD-5E58-5A4E-9614-149798E53F74}" srcOrd="0" destOrd="0" presId="urn:microsoft.com/office/officeart/2005/8/layout/hierarchy1"/>
    <dgm:cxn modelId="{721FC08A-48C1-164F-8103-28B4D8EE0B28}" srcId="{3A7204A1-3F58-8B47-AD6F-2ABB65501EE3}" destId="{DB6D96CE-596B-A248-87F1-8C7F1F6440D6}" srcOrd="0" destOrd="0" parTransId="{DA0D732E-0A14-E144-91A5-0D82877D71FF}" sibTransId="{D68C7F5F-D71F-004B-8219-A1F23CEAB434}"/>
    <dgm:cxn modelId="{EDEF47DA-33E2-3647-9746-0BF79888CD47}" type="presOf" srcId="{03575F06-9BE2-1846-9D60-07B6214C43BE}" destId="{2885C711-C815-9148-96CA-E61D4552FB9E}" srcOrd="0" destOrd="0" presId="urn:microsoft.com/office/officeart/2005/8/layout/hierarchy1"/>
    <dgm:cxn modelId="{FAC31DC7-A20F-A146-870F-2AC2C6277443}" type="presOf" srcId="{5DFE8947-D61A-DE4D-AF10-52507AD59CB6}" destId="{7CD431E1-67DC-FE49-BBC7-4DCEFCC233F9}" srcOrd="0" destOrd="0" presId="urn:microsoft.com/office/officeart/2005/8/layout/hierarchy1"/>
    <dgm:cxn modelId="{B18F67C9-D9BF-D149-8554-AB81DF76D297}" type="presOf" srcId="{B8E7CF4D-690A-3149-B3CD-07480BE18A6E}" destId="{13F3C524-5CE5-C047-8B4A-2CB9EF16A839}" srcOrd="0" destOrd="0" presId="urn:microsoft.com/office/officeart/2005/8/layout/hierarchy1"/>
    <dgm:cxn modelId="{80E5CA5F-6980-CE41-A02F-173450327F4A}" type="presOf" srcId="{4E5282B2-A73E-B84E-9AB1-01409A7CED03}" destId="{E5E40167-6F5E-BA4C-9A28-02FA75C741D8}" srcOrd="0" destOrd="0" presId="urn:microsoft.com/office/officeart/2005/8/layout/hierarchy1"/>
    <dgm:cxn modelId="{C459991B-EF46-C149-BD37-F7981BC53E83}" srcId="{DB536E95-0E8E-0542-BA06-3064D3FC0CB0}" destId="{3A7204A1-3F58-8B47-AD6F-2ABB65501EE3}" srcOrd="0" destOrd="0" parTransId="{A4FEDFFF-92D3-C34A-9E81-91C6BEF43779}" sibTransId="{32758480-D8CC-9D49-93AC-601C479BF28A}"/>
    <dgm:cxn modelId="{EC722C77-0041-454F-B933-D5A42C3AB6F0}" srcId="{03575F06-9BE2-1846-9D60-07B6214C43BE}" destId="{175D3391-54C9-CE41-951A-2FEB5C1F377E}" srcOrd="0" destOrd="0" parTransId="{B8E7CF4D-690A-3149-B3CD-07480BE18A6E}" sibTransId="{D6401034-3D18-A743-AD98-A8D3C5CD1BDC}"/>
    <dgm:cxn modelId="{456F79B9-8889-F146-BDA6-20F6A52B265F}" srcId="{3A7204A1-3F58-8B47-AD6F-2ABB65501EE3}" destId="{03575F06-9BE2-1846-9D60-07B6214C43BE}" srcOrd="1" destOrd="0" parTransId="{5DFE8947-D61A-DE4D-AF10-52507AD59CB6}" sibTransId="{E485C7E0-2138-0144-83AC-A60F786A7852}"/>
    <dgm:cxn modelId="{917B4F37-91B1-5D45-B497-0EC49085F8C2}" type="presParOf" srcId="{E03AB7F3-8FB3-AB49-ADCE-124259ABC690}" destId="{0CDE6C21-8F19-E64F-86E6-49DCE1F325D1}" srcOrd="0" destOrd="0" presId="urn:microsoft.com/office/officeart/2005/8/layout/hierarchy1"/>
    <dgm:cxn modelId="{4911D2E7-A572-2641-BF28-7622990AD936}" type="presParOf" srcId="{0CDE6C21-8F19-E64F-86E6-49DCE1F325D1}" destId="{A4F76EF7-1102-0546-AF04-1C0566E3CF55}" srcOrd="0" destOrd="0" presId="urn:microsoft.com/office/officeart/2005/8/layout/hierarchy1"/>
    <dgm:cxn modelId="{2AD14233-3366-A14A-8FE7-E82A7C59A751}" type="presParOf" srcId="{A4F76EF7-1102-0546-AF04-1C0566E3CF55}" destId="{AF7CE60F-0465-C14E-8629-1AEB5B4C6BB2}" srcOrd="0" destOrd="0" presId="urn:microsoft.com/office/officeart/2005/8/layout/hierarchy1"/>
    <dgm:cxn modelId="{CA0EF401-CC36-3D47-88D3-40FE7AC672B8}" type="presParOf" srcId="{A4F76EF7-1102-0546-AF04-1C0566E3CF55}" destId="{A9172261-96C5-874F-AB0F-8914832D4F6B}" srcOrd="1" destOrd="0" presId="urn:microsoft.com/office/officeart/2005/8/layout/hierarchy1"/>
    <dgm:cxn modelId="{B57592BE-BAD5-754A-ACBB-3DE0E18E401E}" type="presParOf" srcId="{0CDE6C21-8F19-E64F-86E6-49DCE1F325D1}" destId="{BEF1015F-75B5-044E-8D8D-67234E77F8F9}" srcOrd="1" destOrd="0" presId="urn:microsoft.com/office/officeart/2005/8/layout/hierarchy1"/>
    <dgm:cxn modelId="{4F701BAF-AF00-8347-8229-C9BCD5535E17}" type="presParOf" srcId="{BEF1015F-75B5-044E-8D8D-67234E77F8F9}" destId="{899351DD-5E58-5A4E-9614-149798E53F74}" srcOrd="0" destOrd="0" presId="urn:microsoft.com/office/officeart/2005/8/layout/hierarchy1"/>
    <dgm:cxn modelId="{7883F1B6-D36E-D44F-8D62-966D14C562C4}" type="presParOf" srcId="{BEF1015F-75B5-044E-8D8D-67234E77F8F9}" destId="{320CD129-A2E7-6646-9390-7401BAC5586C}" srcOrd="1" destOrd="0" presId="urn:microsoft.com/office/officeart/2005/8/layout/hierarchy1"/>
    <dgm:cxn modelId="{D4C3090D-4932-6247-A372-C8C9BEFAED4C}" type="presParOf" srcId="{320CD129-A2E7-6646-9390-7401BAC5586C}" destId="{AD822C27-7A40-7646-AEC2-C7117A7CB892}" srcOrd="0" destOrd="0" presId="urn:microsoft.com/office/officeart/2005/8/layout/hierarchy1"/>
    <dgm:cxn modelId="{8E3CD3A3-B7CE-914E-ABED-D23B199C3307}" type="presParOf" srcId="{AD822C27-7A40-7646-AEC2-C7117A7CB892}" destId="{BA907B88-A580-B143-B025-CD9CE971696E}" srcOrd="0" destOrd="0" presId="urn:microsoft.com/office/officeart/2005/8/layout/hierarchy1"/>
    <dgm:cxn modelId="{0BBAF064-FD65-A147-AFDC-F1CFAD4300AF}" type="presParOf" srcId="{AD822C27-7A40-7646-AEC2-C7117A7CB892}" destId="{FD48C8C1-1107-4F4B-86F4-A4DC4F698ED7}" srcOrd="1" destOrd="0" presId="urn:microsoft.com/office/officeart/2005/8/layout/hierarchy1"/>
    <dgm:cxn modelId="{99242208-9803-4747-A8BD-57F263FA6441}" type="presParOf" srcId="{320CD129-A2E7-6646-9390-7401BAC5586C}" destId="{B19E38EB-D7DD-E94A-B53D-95CE8FE12C10}" srcOrd="1" destOrd="0" presId="urn:microsoft.com/office/officeart/2005/8/layout/hierarchy1"/>
    <dgm:cxn modelId="{30FD7A89-6DB4-4C4A-A022-B8906E3790C8}" type="presParOf" srcId="{B19E38EB-D7DD-E94A-B53D-95CE8FE12C10}" destId="{47CC2BB2-87D3-9D49-907F-96058A7D520C}" srcOrd="0" destOrd="0" presId="urn:microsoft.com/office/officeart/2005/8/layout/hierarchy1"/>
    <dgm:cxn modelId="{642AB1E9-0447-DD47-B62D-9DF774D83A20}" type="presParOf" srcId="{B19E38EB-D7DD-E94A-B53D-95CE8FE12C10}" destId="{214E3D8E-8FCF-CC45-9A28-11C4499D1970}" srcOrd="1" destOrd="0" presId="urn:microsoft.com/office/officeart/2005/8/layout/hierarchy1"/>
    <dgm:cxn modelId="{140ADB09-04C5-994F-B364-7E44F613BF54}" type="presParOf" srcId="{214E3D8E-8FCF-CC45-9A28-11C4499D1970}" destId="{B1D75C13-7CE9-AA44-A2CC-6EBB29649AE2}" srcOrd="0" destOrd="0" presId="urn:microsoft.com/office/officeart/2005/8/layout/hierarchy1"/>
    <dgm:cxn modelId="{0E9B4F5B-9389-DA40-A2BD-F840D769E948}" type="presParOf" srcId="{B1D75C13-7CE9-AA44-A2CC-6EBB29649AE2}" destId="{BB817710-EE97-524C-A28C-D77BAB1F68D0}" srcOrd="0" destOrd="0" presId="urn:microsoft.com/office/officeart/2005/8/layout/hierarchy1"/>
    <dgm:cxn modelId="{8AD28946-0E20-2042-A46D-DB5DBE1BB65C}" type="presParOf" srcId="{B1D75C13-7CE9-AA44-A2CC-6EBB29649AE2}" destId="{C3E6944E-DE0A-A644-BCDC-7933F2BD3D67}" srcOrd="1" destOrd="0" presId="urn:microsoft.com/office/officeart/2005/8/layout/hierarchy1"/>
    <dgm:cxn modelId="{04C24BAE-12D0-E24C-A936-2250161D0A40}" type="presParOf" srcId="{214E3D8E-8FCF-CC45-9A28-11C4499D1970}" destId="{E5C21685-858C-ED4B-BDC6-CBD93B026D54}" srcOrd="1" destOrd="0" presId="urn:microsoft.com/office/officeart/2005/8/layout/hierarchy1"/>
    <dgm:cxn modelId="{4FE1E64F-15A8-2E44-8A0A-2B9B5FA59D9D}" type="presParOf" srcId="{B19E38EB-D7DD-E94A-B53D-95CE8FE12C10}" destId="{9146C2C9-1668-D74D-8DD7-5E656130AE90}" srcOrd="2" destOrd="0" presId="urn:microsoft.com/office/officeart/2005/8/layout/hierarchy1"/>
    <dgm:cxn modelId="{0753ED06-CF35-954E-A703-69687829B745}" type="presParOf" srcId="{B19E38EB-D7DD-E94A-B53D-95CE8FE12C10}" destId="{5E117D48-7B80-4942-B0DE-09B017E3D584}" srcOrd="3" destOrd="0" presId="urn:microsoft.com/office/officeart/2005/8/layout/hierarchy1"/>
    <dgm:cxn modelId="{D8A75510-3D10-274F-B7EE-EF113A101F09}" type="presParOf" srcId="{5E117D48-7B80-4942-B0DE-09B017E3D584}" destId="{E9AFAFE7-F4AE-2443-9CE2-360155C4F574}" srcOrd="0" destOrd="0" presId="urn:microsoft.com/office/officeart/2005/8/layout/hierarchy1"/>
    <dgm:cxn modelId="{1C203531-F817-624C-A5ED-3F668D8E985A}" type="presParOf" srcId="{E9AFAFE7-F4AE-2443-9CE2-360155C4F574}" destId="{F90016BD-FAA2-FD43-99DB-6B9011ABBE00}" srcOrd="0" destOrd="0" presId="urn:microsoft.com/office/officeart/2005/8/layout/hierarchy1"/>
    <dgm:cxn modelId="{E75ED463-E775-874B-8E33-7B34B8824F13}" type="presParOf" srcId="{E9AFAFE7-F4AE-2443-9CE2-360155C4F574}" destId="{E5E40167-6F5E-BA4C-9A28-02FA75C741D8}" srcOrd="1" destOrd="0" presId="urn:microsoft.com/office/officeart/2005/8/layout/hierarchy1"/>
    <dgm:cxn modelId="{90C009B0-8C14-7242-B11E-BB733F89B02D}" type="presParOf" srcId="{5E117D48-7B80-4942-B0DE-09B017E3D584}" destId="{AA06ADD4-7F9F-1D4A-9923-77620DA39122}" srcOrd="1" destOrd="0" presId="urn:microsoft.com/office/officeart/2005/8/layout/hierarchy1"/>
    <dgm:cxn modelId="{EF5BC4A0-561C-2049-8E5D-38B8AC67AD1F}" type="presParOf" srcId="{BEF1015F-75B5-044E-8D8D-67234E77F8F9}" destId="{7CD431E1-67DC-FE49-BBC7-4DCEFCC233F9}" srcOrd="2" destOrd="0" presId="urn:microsoft.com/office/officeart/2005/8/layout/hierarchy1"/>
    <dgm:cxn modelId="{DC3C54B0-60DB-6443-B817-CC52FA47C30B}" type="presParOf" srcId="{BEF1015F-75B5-044E-8D8D-67234E77F8F9}" destId="{E7AED84B-5DEA-A74F-85E6-4015E10B8302}" srcOrd="3" destOrd="0" presId="urn:microsoft.com/office/officeart/2005/8/layout/hierarchy1"/>
    <dgm:cxn modelId="{37BAA838-C331-8147-9E4A-F34097E6221D}" type="presParOf" srcId="{E7AED84B-5DEA-A74F-85E6-4015E10B8302}" destId="{A277376B-DBA3-FD41-ACDD-F8C6DDDB8300}" srcOrd="0" destOrd="0" presId="urn:microsoft.com/office/officeart/2005/8/layout/hierarchy1"/>
    <dgm:cxn modelId="{41556E7B-071B-6248-B14D-2491D06CB81C}" type="presParOf" srcId="{A277376B-DBA3-FD41-ACDD-F8C6DDDB8300}" destId="{FFF1CACF-2AE3-C141-BCDC-104DEDBFE9E7}" srcOrd="0" destOrd="0" presId="urn:microsoft.com/office/officeart/2005/8/layout/hierarchy1"/>
    <dgm:cxn modelId="{36F1CB25-7813-814A-9329-8C4A71C5C081}" type="presParOf" srcId="{A277376B-DBA3-FD41-ACDD-F8C6DDDB8300}" destId="{2885C711-C815-9148-96CA-E61D4552FB9E}" srcOrd="1" destOrd="0" presId="urn:microsoft.com/office/officeart/2005/8/layout/hierarchy1"/>
    <dgm:cxn modelId="{367F1D0D-8B23-CC40-AB22-D8CC077DEAD3}" type="presParOf" srcId="{E7AED84B-5DEA-A74F-85E6-4015E10B8302}" destId="{4BFAF6C3-3ACB-DC4E-8D37-E82D2B704427}" srcOrd="1" destOrd="0" presId="urn:microsoft.com/office/officeart/2005/8/layout/hierarchy1"/>
    <dgm:cxn modelId="{536FAB01-BCD9-D44F-854C-4485EAA7284E}" type="presParOf" srcId="{4BFAF6C3-3ACB-DC4E-8D37-E82D2B704427}" destId="{13F3C524-5CE5-C047-8B4A-2CB9EF16A839}" srcOrd="0" destOrd="0" presId="urn:microsoft.com/office/officeart/2005/8/layout/hierarchy1"/>
    <dgm:cxn modelId="{2352DF25-B620-314A-98A4-A2F32D8085FB}" type="presParOf" srcId="{4BFAF6C3-3ACB-DC4E-8D37-E82D2B704427}" destId="{202B161B-A061-F54E-A7E8-730DBF4C973F}" srcOrd="1" destOrd="0" presId="urn:microsoft.com/office/officeart/2005/8/layout/hierarchy1"/>
    <dgm:cxn modelId="{FBEA27E2-49E6-614D-9FF7-DBC0434C820A}" type="presParOf" srcId="{202B161B-A061-F54E-A7E8-730DBF4C973F}" destId="{2808ABAE-E632-2B46-9E63-0A3167974E19}" srcOrd="0" destOrd="0" presId="urn:microsoft.com/office/officeart/2005/8/layout/hierarchy1"/>
    <dgm:cxn modelId="{6ABFF071-515C-C54F-A020-55FDE03101BC}" type="presParOf" srcId="{2808ABAE-E632-2B46-9E63-0A3167974E19}" destId="{4C79F328-9612-EF40-A785-70575A079A77}" srcOrd="0" destOrd="0" presId="urn:microsoft.com/office/officeart/2005/8/layout/hierarchy1"/>
    <dgm:cxn modelId="{23B29E9F-49AB-C64D-A3C4-29DC702F76FB}" type="presParOf" srcId="{2808ABAE-E632-2B46-9E63-0A3167974E19}" destId="{2616D5BD-52D0-FD47-8FF4-704B3BF403BE}" srcOrd="1" destOrd="0" presId="urn:microsoft.com/office/officeart/2005/8/layout/hierarchy1"/>
    <dgm:cxn modelId="{0717BFA1-E03C-F045-BC4C-AABBE4996332}" type="presParOf" srcId="{202B161B-A061-F54E-A7E8-730DBF4C973F}" destId="{235FB6D0-056B-864B-8C38-B2DC42206339}"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3F3C524-5CE5-C047-8B4A-2CB9EF16A839}">
      <dsp:nvSpPr>
        <dsp:cNvPr id="0" name=""/>
        <dsp:cNvSpPr/>
      </dsp:nvSpPr>
      <dsp:spPr>
        <a:xfrm>
          <a:off x="4395429" y="1999287"/>
          <a:ext cx="91440" cy="372493"/>
        </a:xfrm>
        <a:custGeom>
          <a:avLst/>
          <a:gdLst/>
          <a:ahLst/>
          <a:cxnLst/>
          <a:rect l="0" t="0" r="0" b="0"/>
          <a:pathLst>
            <a:path>
              <a:moveTo>
                <a:pt x="45720" y="0"/>
              </a:moveTo>
              <a:lnTo>
                <a:pt x="45720" y="372493"/>
              </a:lnTo>
            </a:path>
          </a:pathLst>
        </a:custGeom>
        <a:noFill/>
        <a:ln w="9525" cap="flat" cmpd="sng" algn="ctr">
          <a:solidFill>
            <a:schemeClr val="accent1">
              <a:shade val="8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7CD431E1-67DC-FE49-BBC7-4DCEFCC233F9}">
      <dsp:nvSpPr>
        <dsp:cNvPr id="0" name=""/>
        <dsp:cNvSpPr/>
      </dsp:nvSpPr>
      <dsp:spPr>
        <a:xfrm>
          <a:off x="3267100" y="813497"/>
          <a:ext cx="1174049" cy="372493"/>
        </a:xfrm>
        <a:custGeom>
          <a:avLst/>
          <a:gdLst/>
          <a:ahLst/>
          <a:cxnLst/>
          <a:rect l="0" t="0" r="0" b="0"/>
          <a:pathLst>
            <a:path>
              <a:moveTo>
                <a:pt x="0" y="0"/>
              </a:moveTo>
              <a:lnTo>
                <a:pt x="0" y="253843"/>
              </a:lnTo>
              <a:lnTo>
                <a:pt x="1174049" y="253843"/>
              </a:lnTo>
              <a:lnTo>
                <a:pt x="1174049" y="372493"/>
              </a:lnTo>
            </a:path>
          </a:pathLst>
        </a:custGeom>
        <a:noFill/>
        <a:ln w="9525"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9146C2C9-1668-D74D-8DD7-5E656130AE90}">
      <dsp:nvSpPr>
        <dsp:cNvPr id="0" name=""/>
        <dsp:cNvSpPr/>
      </dsp:nvSpPr>
      <dsp:spPr>
        <a:xfrm>
          <a:off x="2093050" y="1999287"/>
          <a:ext cx="782699" cy="372493"/>
        </a:xfrm>
        <a:custGeom>
          <a:avLst/>
          <a:gdLst/>
          <a:ahLst/>
          <a:cxnLst/>
          <a:rect l="0" t="0" r="0" b="0"/>
          <a:pathLst>
            <a:path>
              <a:moveTo>
                <a:pt x="0" y="0"/>
              </a:moveTo>
              <a:lnTo>
                <a:pt x="0" y="253843"/>
              </a:lnTo>
              <a:lnTo>
                <a:pt x="782699" y="253843"/>
              </a:lnTo>
              <a:lnTo>
                <a:pt x="782699" y="372493"/>
              </a:lnTo>
            </a:path>
          </a:pathLst>
        </a:custGeom>
        <a:noFill/>
        <a:ln w="9525" cap="flat" cmpd="sng" algn="ctr">
          <a:solidFill>
            <a:schemeClr val="accent1">
              <a:shade val="8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47CC2BB2-87D3-9D49-907F-96058A7D520C}">
      <dsp:nvSpPr>
        <dsp:cNvPr id="0" name=""/>
        <dsp:cNvSpPr/>
      </dsp:nvSpPr>
      <dsp:spPr>
        <a:xfrm>
          <a:off x="1310351" y="1999287"/>
          <a:ext cx="782699" cy="372493"/>
        </a:xfrm>
        <a:custGeom>
          <a:avLst/>
          <a:gdLst/>
          <a:ahLst/>
          <a:cxnLst/>
          <a:rect l="0" t="0" r="0" b="0"/>
          <a:pathLst>
            <a:path>
              <a:moveTo>
                <a:pt x="782699" y="0"/>
              </a:moveTo>
              <a:lnTo>
                <a:pt x="782699" y="253843"/>
              </a:lnTo>
              <a:lnTo>
                <a:pt x="0" y="253843"/>
              </a:lnTo>
              <a:lnTo>
                <a:pt x="0" y="372493"/>
              </a:lnTo>
            </a:path>
          </a:pathLst>
        </a:custGeom>
        <a:noFill/>
        <a:ln w="9525" cap="flat" cmpd="sng" algn="ctr">
          <a:solidFill>
            <a:schemeClr val="accent1">
              <a:shade val="8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899351DD-5E58-5A4E-9614-149798E53F74}">
      <dsp:nvSpPr>
        <dsp:cNvPr id="0" name=""/>
        <dsp:cNvSpPr/>
      </dsp:nvSpPr>
      <dsp:spPr>
        <a:xfrm>
          <a:off x="2093050" y="813497"/>
          <a:ext cx="1174049" cy="372493"/>
        </a:xfrm>
        <a:custGeom>
          <a:avLst/>
          <a:gdLst/>
          <a:ahLst/>
          <a:cxnLst/>
          <a:rect l="0" t="0" r="0" b="0"/>
          <a:pathLst>
            <a:path>
              <a:moveTo>
                <a:pt x="1174049" y="0"/>
              </a:moveTo>
              <a:lnTo>
                <a:pt x="1174049" y="253843"/>
              </a:lnTo>
              <a:lnTo>
                <a:pt x="0" y="253843"/>
              </a:lnTo>
              <a:lnTo>
                <a:pt x="0" y="372493"/>
              </a:lnTo>
            </a:path>
          </a:pathLst>
        </a:custGeom>
        <a:noFill/>
        <a:ln w="9525"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AF7CE60F-0465-C14E-8629-1AEB5B4C6BB2}">
      <dsp:nvSpPr>
        <dsp:cNvPr id="0" name=""/>
        <dsp:cNvSpPr/>
      </dsp:nvSpPr>
      <dsp:spPr>
        <a:xfrm>
          <a:off x="2626709" y="201"/>
          <a:ext cx="1280781" cy="813296"/>
        </a:xfrm>
        <a:prstGeom prst="roundRect">
          <a:avLst>
            <a:gd name="adj" fmla="val 10000"/>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innerShdw blurRad="50800" dist="25400" dir="10800000">
            <a:srgbClr val="808080">
              <a:alpha val="75000"/>
            </a:srgbClr>
          </a:innerShdw>
        </a:effectLst>
      </dsp:spPr>
      <dsp:style>
        <a:lnRef idx="0">
          <a:scrgbClr r="0" g="0" b="0"/>
        </a:lnRef>
        <a:fillRef idx="3">
          <a:scrgbClr r="0" g="0" b="0"/>
        </a:fillRef>
        <a:effectRef idx="2">
          <a:scrgbClr r="0" g="0" b="0"/>
        </a:effectRef>
        <a:fontRef idx="minor">
          <a:schemeClr val="lt1"/>
        </a:fontRef>
      </dsp:style>
    </dsp:sp>
    <dsp:sp modelId="{A9172261-96C5-874F-AB0F-8914832D4F6B}">
      <dsp:nvSpPr>
        <dsp:cNvPr id="0" name=""/>
        <dsp:cNvSpPr/>
      </dsp:nvSpPr>
      <dsp:spPr>
        <a:xfrm>
          <a:off x="2769018" y="135395"/>
          <a:ext cx="1280781" cy="813296"/>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fr-FR" sz="1200" kern="1200" dirty="0"/>
            <a:t>5 complications vasculaires</a:t>
          </a:r>
        </a:p>
      </dsp:txBody>
      <dsp:txXfrm>
        <a:off x="2792839" y="159216"/>
        <a:ext cx="1233139" cy="765654"/>
      </dsp:txXfrm>
    </dsp:sp>
    <dsp:sp modelId="{BA907B88-A580-B143-B025-CD9CE971696E}">
      <dsp:nvSpPr>
        <dsp:cNvPr id="0" name=""/>
        <dsp:cNvSpPr/>
      </dsp:nvSpPr>
      <dsp:spPr>
        <a:xfrm>
          <a:off x="1452660" y="1185991"/>
          <a:ext cx="1280781" cy="813296"/>
        </a:xfrm>
        <a:prstGeom prst="roundRect">
          <a:avLst>
            <a:gd name="adj" fmla="val 10000"/>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innerShdw blurRad="50800" dist="25400" dir="10800000">
            <a:srgbClr val="808080">
              <a:alpha val="75000"/>
            </a:srgbClr>
          </a:innerShdw>
        </a:effectLst>
      </dsp:spPr>
      <dsp:style>
        <a:lnRef idx="0">
          <a:scrgbClr r="0" g="0" b="0"/>
        </a:lnRef>
        <a:fillRef idx="3">
          <a:scrgbClr r="0" g="0" b="0"/>
        </a:fillRef>
        <a:effectRef idx="2">
          <a:scrgbClr r="0" g="0" b="0"/>
        </a:effectRef>
        <a:fontRef idx="minor">
          <a:schemeClr val="lt1"/>
        </a:fontRef>
      </dsp:style>
    </dsp:sp>
    <dsp:sp modelId="{FD48C8C1-1107-4F4B-86F4-A4DC4F698ED7}">
      <dsp:nvSpPr>
        <dsp:cNvPr id="0" name=""/>
        <dsp:cNvSpPr/>
      </dsp:nvSpPr>
      <dsp:spPr>
        <a:xfrm>
          <a:off x="1594969" y="1321185"/>
          <a:ext cx="1280781" cy="813296"/>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fr-FR" sz="1200" kern="1200"/>
            <a:t>4 thromboses du pontage aorto-bifémoral</a:t>
          </a:r>
        </a:p>
      </dsp:txBody>
      <dsp:txXfrm>
        <a:off x="1618790" y="1345006"/>
        <a:ext cx="1233139" cy="765654"/>
      </dsp:txXfrm>
    </dsp:sp>
    <dsp:sp modelId="{BB817710-EE97-524C-A28C-D77BAB1F68D0}">
      <dsp:nvSpPr>
        <dsp:cNvPr id="0" name=""/>
        <dsp:cNvSpPr/>
      </dsp:nvSpPr>
      <dsp:spPr>
        <a:xfrm>
          <a:off x="669960" y="2371781"/>
          <a:ext cx="1280781" cy="813296"/>
        </a:xfrm>
        <a:prstGeom prst="roundRect">
          <a:avLst>
            <a:gd name="adj" fmla="val 10000"/>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innerShdw blurRad="50800" dist="25400" dir="10800000">
            <a:srgbClr val="808080">
              <a:alpha val="75000"/>
            </a:srgbClr>
          </a:innerShdw>
        </a:effectLst>
      </dsp:spPr>
      <dsp:style>
        <a:lnRef idx="0">
          <a:scrgbClr r="0" g="0" b="0"/>
        </a:lnRef>
        <a:fillRef idx="3">
          <a:scrgbClr r="0" g="0" b="0"/>
        </a:fillRef>
        <a:effectRef idx="2">
          <a:scrgbClr r="0" g="0" b="0"/>
        </a:effectRef>
        <a:fontRef idx="minor">
          <a:schemeClr val="lt1"/>
        </a:fontRef>
      </dsp:style>
    </dsp:sp>
    <dsp:sp modelId="{C3E6944E-DE0A-A644-BCDC-7933F2BD3D67}">
      <dsp:nvSpPr>
        <dsp:cNvPr id="0" name=""/>
        <dsp:cNvSpPr/>
      </dsp:nvSpPr>
      <dsp:spPr>
        <a:xfrm>
          <a:off x="812269" y="2506975"/>
          <a:ext cx="1280781" cy="813296"/>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fr-FR" sz="1200" kern="1200"/>
            <a:t>2 reins sains</a:t>
          </a:r>
        </a:p>
      </dsp:txBody>
      <dsp:txXfrm>
        <a:off x="836090" y="2530796"/>
        <a:ext cx="1233139" cy="765654"/>
      </dsp:txXfrm>
    </dsp:sp>
    <dsp:sp modelId="{F90016BD-FAA2-FD43-99DB-6B9011ABBE00}">
      <dsp:nvSpPr>
        <dsp:cNvPr id="0" name=""/>
        <dsp:cNvSpPr/>
      </dsp:nvSpPr>
      <dsp:spPr>
        <a:xfrm>
          <a:off x="2235359" y="2371781"/>
          <a:ext cx="1280781" cy="813296"/>
        </a:xfrm>
        <a:prstGeom prst="roundRect">
          <a:avLst>
            <a:gd name="adj" fmla="val 10000"/>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innerShdw blurRad="50800" dist="25400" dir="10800000">
            <a:srgbClr val="808080">
              <a:alpha val="75000"/>
            </a:srgbClr>
          </a:innerShdw>
        </a:effectLst>
      </dsp:spPr>
      <dsp:style>
        <a:lnRef idx="0">
          <a:scrgbClr r="0" g="0" b="0"/>
        </a:lnRef>
        <a:fillRef idx="3">
          <a:scrgbClr r="0" g="0" b="0"/>
        </a:fillRef>
        <a:effectRef idx="2">
          <a:scrgbClr r="0" g="0" b="0"/>
        </a:effectRef>
        <a:fontRef idx="minor">
          <a:schemeClr val="lt1"/>
        </a:fontRef>
      </dsp:style>
    </dsp:sp>
    <dsp:sp modelId="{E5E40167-6F5E-BA4C-9A28-02FA75C741D8}">
      <dsp:nvSpPr>
        <dsp:cNvPr id="0" name=""/>
        <dsp:cNvSpPr/>
      </dsp:nvSpPr>
      <dsp:spPr>
        <a:xfrm>
          <a:off x="2377668" y="2506975"/>
          <a:ext cx="1280781" cy="813296"/>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fr-FR" sz="1200" kern="1200" dirty="0"/>
            <a:t>2 </a:t>
          </a:r>
          <a:r>
            <a:rPr lang="fr-FR" sz="1200" kern="1200" dirty="0" smtClean="0"/>
            <a:t>infarctus polaires </a:t>
          </a:r>
          <a:r>
            <a:rPr lang="fr-FR" sz="1200" kern="1200" dirty="0"/>
            <a:t>rénaux</a:t>
          </a:r>
        </a:p>
      </dsp:txBody>
      <dsp:txXfrm>
        <a:off x="2401489" y="2530796"/>
        <a:ext cx="1233139" cy="765654"/>
      </dsp:txXfrm>
    </dsp:sp>
    <dsp:sp modelId="{FFF1CACF-2AE3-C141-BCDC-104DEDBFE9E7}">
      <dsp:nvSpPr>
        <dsp:cNvPr id="0" name=""/>
        <dsp:cNvSpPr/>
      </dsp:nvSpPr>
      <dsp:spPr>
        <a:xfrm>
          <a:off x="3800759" y="1185991"/>
          <a:ext cx="1280781" cy="813296"/>
        </a:xfrm>
        <a:prstGeom prst="roundRect">
          <a:avLst>
            <a:gd name="adj" fmla="val 10000"/>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innerShdw blurRad="50800" dist="25400" dir="10800000">
            <a:srgbClr val="808080">
              <a:alpha val="75000"/>
            </a:srgbClr>
          </a:innerShdw>
        </a:effectLst>
      </dsp:spPr>
      <dsp:style>
        <a:lnRef idx="0">
          <a:scrgbClr r="0" g="0" b="0"/>
        </a:lnRef>
        <a:fillRef idx="3">
          <a:scrgbClr r="0" g="0" b="0"/>
        </a:fillRef>
        <a:effectRef idx="2">
          <a:scrgbClr r="0" g="0" b="0"/>
        </a:effectRef>
        <a:fontRef idx="minor">
          <a:schemeClr val="lt1"/>
        </a:fontRef>
      </dsp:style>
    </dsp:sp>
    <dsp:sp modelId="{2885C711-C815-9148-96CA-E61D4552FB9E}">
      <dsp:nvSpPr>
        <dsp:cNvPr id="0" name=""/>
        <dsp:cNvSpPr/>
      </dsp:nvSpPr>
      <dsp:spPr>
        <a:xfrm>
          <a:off x="3943068" y="1321185"/>
          <a:ext cx="1280781" cy="813296"/>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fr-FR" sz="1200" kern="1200"/>
            <a:t>1 thrombose de l'artère du greffon</a:t>
          </a:r>
        </a:p>
      </dsp:txBody>
      <dsp:txXfrm>
        <a:off x="3966889" y="1345006"/>
        <a:ext cx="1233139" cy="765654"/>
      </dsp:txXfrm>
    </dsp:sp>
    <dsp:sp modelId="{4C79F328-9612-EF40-A785-70575A079A77}">
      <dsp:nvSpPr>
        <dsp:cNvPr id="0" name=""/>
        <dsp:cNvSpPr/>
      </dsp:nvSpPr>
      <dsp:spPr>
        <a:xfrm>
          <a:off x="3800759" y="2371781"/>
          <a:ext cx="1280781" cy="813296"/>
        </a:xfrm>
        <a:prstGeom prst="roundRect">
          <a:avLst>
            <a:gd name="adj" fmla="val 10000"/>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innerShdw blurRad="50800" dist="25400" dir="10800000">
            <a:srgbClr val="808080">
              <a:alpha val="75000"/>
            </a:srgbClr>
          </a:innerShdw>
        </a:effectLst>
      </dsp:spPr>
      <dsp:style>
        <a:lnRef idx="0">
          <a:scrgbClr r="0" g="0" b="0"/>
        </a:lnRef>
        <a:fillRef idx="3">
          <a:scrgbClr r="0" g="0" b="0"/>
        </a:fillRef>
        <a:effectRef idx="2">
          <a:scrgbClr r="0" g="0" b="0"/>
        </a:effectRef>
        <a:fontRef idx="minor">
          <a:schemeClr val="lt1"/>
        </a:fontRef>
      </dsp:style>
    </dsp:sp>
    <dsp:sp modelId="{2616D5BD-52D0-FD47-8FF4-704B3BF403BE}">
      <dsp:nvSpPr>
        <dsp:cNvPr id="0" name=""/>
        <dsp:cNvSpPr/>
      </dsp:nvSpPr>
      <dsp:spPr>
        <a:xfrm>
          <a:off x="3943068" y="2506975"/>
          <a:ext cx="1280781" cy="813296"/>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fr-FR" sz="1200" kern="1200"/>
            <a:t>Perte du rein</a:t>
          </a:r>
        </a:p>
      </dsp:txBody>
      <dsp:txXfrm>
        <a:off x="3966889" y="2530796"/>
        <a:ext cx="1233139" cy="765654"/>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drawing1.xml><?xml version="1.0" encoding="utf-8"?>
<c:userShapes xmlns:c="http://schemas.openxmlformats.org/drawingml/2006/chart">
  <cdr:relSizeAnchor xmlns:cdr="http://schemas.openxmlformats.org/drawingml/2006/chartDrawing">
    <cdr:from>
      <cdr:x>0.6197</cdr:x>
      <cdr:y>0.92676</cdr:y>
    </cdr:from>
    <cdr:to>
      <cdr:x>1</cdr:x>
      <cdr:y>1</cdr:y>
    </cdr:to>
    <cdr:sp macro="" textlink="">
      <cdr:nvSpPr>
        <cdr:cNvPr id="2" name="Zone de texte 1"/>
        <cdr:cNvSpPr txBox="1"/>
      </cdr:nvSpPr>
      <cdr:spPr>
        <a:xfrm xmlns:a="http://schemas.openxmlformats.org/drawingml/2006/main">
          <a:off x="3538855" y="4338955"/>
          <a:ext cx="2171700" cy="3429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fr-FR" sz="1100"/>
        </a:p>
      </cdr:txBody>
    </cdr:sp>
  </cdr:relSizeAnchor>
</c:userShap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png"/></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5.png"/><Relationship Id="rId3" Type="http://schemas.openxmlformats.org/officeDocument/2006/relationships/image" Target="../media/image6.png"/></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7.png"/><Relationship Id="rId3" Type="http://schemas.openxmlformats.org/officeDocument/2006/relationships/image" Target="../media/image8.png"/></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7.png"/><Relationship Id="rId3" Type="http://schemas.openxmlformats.org/officeDocument/2006/relationships/image" Target="../media/image6.png"/></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8" name="Picture 7" descr="Overlay-TitleSlide.png"/>
          <p:cNvPicPr>
            <a:picLocks noChangeAspect="1"/>
          </p:cNvPicPr>
          <p:nvPr/>
        </p:nvPicPr>
        <p:blipFill>
          <a:blip r:embed="rId2"/>
          <a:stretch>
            <a:fillRect/>
          </a:stretch>
        </p:blipFill>
        <p:spPr>
          <a:xfrm>
            <a:off x="158367" y="187452"/>
            <a:ext cx="8827266" cy="6483096"/>
          </a:xfrm>
          <a:prstGeom prst="rect">
            <a:avLst/>
          </a:prstGeom>
        </p:spPr>
      </p:pic>
      <p:sp>
        <p:nvSpPr>
          <p:cNvPr id="6" name="Slide Number Placeholder 5"/>
          <p:cNvSpPr>
            <a:spLocks noGrp="1"/>
          </p:cNvSpPr>
          <p:nvPr>
            <p:ph type="sldNum" sz="quarter" idx="12"/>
          </p:nvPr>
        </p:nvSpPr>
        <p:spPr/>
        <p:txBody>
          <a:bodyPr/>
          <a:lstStyle/>
          <a:p>
            <a:fld id="{93E4AAA4-6363-4581-962D-1ACCC2D600C5}" type="slidenum">
              <a:rPr lang="en-US" smtClean="0"/>
              <a:t>‹#›</a:t>
            </a:fld>
            <a:endParaRPr lang="en-US"/>
          </a:p>
        </p:txBody>
      </p:sp>
      <p:sp>
        <p:nvSpPr>
          <p:cNvPr id="2" name="Title 1"/>
          <p:cNvSpPr>
            <a:spLocks noGrp="1"/>
          </p:cNvSpPr>
          <p:nvPr>
            <p:ph type="ctrTitle"/>
          </p:nvPr>
        </p:nvSpPr>
        <p:spPr>
          <a:xfrm>
            <a:off x="1600200" y="2492375"/>
            <a:ext cx="6762749" cy="1470025"/>
          </a:xfrm>
        </p:spPr>
        <p:txBody>
          <a:bodyPr/>
          <a:lstStyle>
            <a:lvl1pPr algn="r">
              <a:defRPr sz="4400"/>
            </a:lvl1pPr>
          </a:lstStyle>
          <a:p>
            <a:r>
              <a:rPr lang="en-US" smtClean="0"/>
              <a:t>Click to edit Master title style</a:t>
            </a:r>
            <a:endParaRPr/>
          </a:p>
        </p:txBody>
      </p:sp>
      <p:sp>
        <p:nvSpPr>
          <p:cNvPr id="3" name="Subtitle 2"/>
          <p:cNvSpPr>
            <a:spLocks noGrp="1"/>
          </p:cNvSpPr>
          <p:nvPr>
            <p:ph type="subTitle" idx="1"/>
          </p:nvPr>
        </p:nvSpPr>
        <p:spPr>
          <a:xfrm>
            <a:off x="1600201" y="3966882"/>
            <a:ext cx="6762749" cy="1752600"/>
          </a:xfrm>
        </p:spPr>
        <p:txBody>
          <a:bodyPr>
            <a:normAutofit/>
          </a:bodyPr>
          <a:lstStyle>
            <a:lvl1pPr marL="0" indent="0" algn="r">
              <a:spcBef>
                <a:spcPts val="600"/>
              </a:spcBef>
              <a:buNone/>
              <a:defRPr sz="180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dirty="0"/>
          </a:p>
        </p:txBody>
      </p:sp>
      <p:sp>
        <p:nvSpPr>
          <p:cNvPr id="4" name="Date Placeholder 3"/>
          <p:cNvSpPr>
            <a:spLocks noGrp="1"/>
          </p:cNvSpPr>
          <p:nvPr>
            <p:ph type="dt" sz="half" idx="10"/>
          </p:nvPr>
        </p:nvSpPr>
        <p:spPr/>
        <p:txBody>
          <a:bodyPr/>
          <a:lstStyle/>
          <a:p>
            <a:fld id="{D140825E-4A15-4D39-8176-1F07E904CB30}" type="datetimeFigureOut">
              <a:rPr lang="en-US" smtClean="0"/>
              <a:t>17/10/12</a:t>
            </a:fld>
            <a:endParaRPr lang="en-US"/>
          </a:p>
        </p:txBody>
      </p:sp>
      <p:sp>
        <p:nvSpPr>
          <p:cNvPr id="5" name="Footer Placeholder 4"/>
          <p:cNvSpPr>
            <a:spLocks noGrp="1"/>
          </p:cNvSpPr>
          <p:nvPr>
            <p:ph type="ftr" sz="quarter" idx="11"/>
          </p:nvPr>
        </p:nvSpPr>
        <p:spPr/>
        <p:txBody>
          <a:bodyPr/>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Overlay-ContentSlides.png"/>
          <p:cNvPicPr>
            <a:picLocks noChangeAspect="1"/>
          </p:cNvPicPr>
          <p:nvPr/>
        </p:nvPicPr>
        <p:blipFill>
          <a:blip r:embed="rId2"/>
          <a:stretch>
            <a:fillRect/>
          </a:stretch>
        </p:blipFill>
        <p:spPr>
          <a:xfrm>
            <a:off x="150887" y="186645"/>
            <a:ext cx="8827266" cy="6483096"/>
          </a:xfrm>
          <a:prstGeom prst="rect">
            <a:avLst/>
          </a:prstGeom>
        </p:spPr>
      </p:pic>
      <p:sp>
        <p:nvSpPr>
          <p:cNvPr id="2" name="Date Placeholder 1"/>
          <p:cNvSpPr>
            <a:spLocks noGrp="1"/>
          </p:cNvSpPr>
          <p:nvPr>
            <p:ph type="dt" sz="half" idx="10"/>
          </p:nvPr>
        </p:nvSpPr>
        <p:spPr/>
        <p:txBody>
          <a:bodyPr/>
          <a:lstStyle/>
          <a:p>
            <a:fld id="{D140825E-4A15-4D39-8176-1F07E904CB30}" type="datetimeFigureOut">
              <a:rPr lang="en-US" smtClean="0"/>
              <a:t>17/10/12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3E4AAA4-6363-4581-962D-1ACCC2D600C5}"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9" name="Picture 8" descr="Overlay-ContentCaption.png"/>
          <p:cNvPicPr>
            <a:picLocks noChangeAspect="1"/>
          </p:cNvPicPr>
          <p:nvPr/>
        </p:nvPicPr>
        <p:blipFill>
          <a:blip r:embed="rId2"/>
          <a:stretch>
            <a:fillRect/>
          </a:stretch>
        </p:blipFill>
        <p:spPr>
          <a:xfrm>
            <a:off x="158367" y="187452"/>
            <a:ext cx="8827266" cy="6483096"/>
          </a:xfrm>
          <a:prstGeom prst="rect">
            <a:avLst/>
          </a:prstGeom>
        </p:spPr>
      </p:pic>
      <p:sp>
        <p:nvSpPr>
          <p:cNvPr id="2" name="Title 1"/>
          <p:cNvSpPr>
            <a:spLocks noGrp="1"/>
          </p:cNvSpPr>
          <p:nvPr>
            <p:ph type="title"/>
          </p:nvPr>
        </p:nvSpPr>
        <p:spPr>
          <a:xfrm>
            <a:off x="779464" y="590550"/>
            <a:ext cx="3657600" cy="1162050"/>
          </a:xfrm>
        </p:spPr>
        <p:txBody>
          <a:bodyPr anchor="b"/>
          <a:lstStyle>
            <a:lvl1pPr algn="ctr">
              <a:defRPr sz="3600" b="0"/>
            </a:lvl1pPr>
          </a:lstStyle>
          <a:p>
            <a:r>
              <a:rPr lang="en-US" smtClean="0"/>
              <a:t>Click to edit Master title style</a:t>
            </a:r>
            <a:endParaRPr/>
          </a:p>
        </p:txBody>
      </p:sp>
      <p:sp>
        <p:nvSpPr>
          <p:cNvPr id="3" name="Content Placeholder 2"/>
          <p:cNvSpPr>
            <a:spLocks noGrp="1"/>
          </p:cNvSpPr>
          <p:nvPr>
            <p:ph idx="1"/>
          </p:nvPr>
        </p:nvSpPr>
        <p:spPr>
          <a:xfrm>
            <a:off x="4693023" y="739588"/>
            <a:ext cx="3657600" cy="5308787"/>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 level</a:t>
            </a:r>
          </a:p>
          <a:p>
            <a:pPr lvl="6"/>
            <a:r>
              <a:rPr lang="en-US" dirty="0" smtClean="0"/>
              <a:t>Seventh level</a:t>
            </a:r>
          </a:p>
          <a:p>
            <a:pPr lvl="7"/>
            <a:r>
              <a:rPr lang="en-US" dirty="0" smtClean="0"/>
              <a:t>Eighth level</a:t>
            </a:r>
          </a:p>
          <a:p>
            <a:pPr lvl="8"/>
            <a:r>
              <a:rPr lang="en-US" dirty="0" smtClean="0"/>
              <a:t>Ninth level</a:t>
            </a:r>
            <a:endParaRPr dirty="0"/>
          </a:p>
        </p:txBody>
      </p:sp>
      <p:sp>
        <p:nvSpPr>
          <p:cNvPr id="4" name="Text Placeholder 3"/>
          <p:cNvSpPr>
            <a:spLocks noGrp="1"/>
          </p:cNvSpPr>
          <p:nvPr>
            <p:ph type="body" sz="half" idx="2"/>
          </p:nvPr>
        </p:nvSpPr>
        <p:spPr>
          <a:xfrm>
            <a:off x="779464" y="1816100"/>
            <a:ext cx="3657600" cy="3822700"/>
          </a:xfrm>
        </p:spPr>
        <p:txBody>
          <a:bodyPr>
            <a:normAutofit/>
          </a:bodyPr>
          <a:lstStyle>
            <a:lvl1pPr marL="0" indent="0" algn="ctr">
              <a:spcBef>
                <a:spcPts val="6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
        <p:nvSpPr>
          <p:cNvPr id="5" name="Date Placeholder 4"/>
          <p:cNvSpPr>
            <a:spLocks noGrp="1"/>
          </p:cNvSpPr>
          <p:nvPr>
            <p:ph type="dt" sz="half" idx="10"/>
          </p:nvPr>
        </p:nvSpPr>
        <p:spPr/>
        <p:txBody>
          <a:bodyPr/>
          <a:lstStyle/>
          <a:p>
            <a:fld id="{D140825E-4A15-4D39-8176-1F07E904CB30}" type="datetimeFigureOut">
              <a:rPr lang="en-US" smtClean="0"/>
              <a:t>17/10/12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3E4AAA4-6363-4581-962D-1ACCC2D600C5}" type="slidenum">
              <a:rPr lang="en-US" smtClean="0"/>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9" name="Picture 8" descr="Overlay-PictureCaption.png"/>
          <p:cNvPicPr>
            <a:picLocks noChangeAspect="1"/>
          </p:cNvPicPr>
          <p:nvPr/>
        </p:nvPicPr>
        <p:blipFill>
          <a:blip r:embed="rId2"/>
          <a:stretch>
            <a:fillRect/>
          </a:stretch>
        </p:blipFill>
        <p:spPr>
          <a:xfrm>
            <a:off x="448977" y="187452"/>
            <a:ext cx="8536656" cy="6483096"/>
          </a:xfrm>
          <a:prstGeom prst="rect">
            <a:avLst/>
          </a:prstGeom>
        </p:spPr>
      </p:pic>
      <p:sp>
        <p:nvSpPr>
          <p:cNvPr id="2" name="Title 1"/>
          <p:cNvSpPr>
            <a:spLocks noGrp="1"/>
          </p:cNvSpPr>
          <p:nvPr>
            <p:ph type="title"/>
          </p:nvPr>
        </p:nvSpPr>
        <p:spPr>
          <a:xfrm>
            <a:off x="3886200" y="533400"/>
            <a:ext cx="4476750" cy="1252538"/>
          </a:xfrm>
        </p:spPr>
        <p:txBody>
          <a:bodyPr anchor="b"/>
          <a:lstStyle>
            <a:lvl1pPr algn="l">
              <a:defRPr sz="3600" b="0"/>
            </a:lvl1pPr>
          </a:lstStyle>
          <a:p>
            <a:r>
              <a:rPr lang="en-US" smtClean="0"/>
              <a:t>Click to edit Master title style</a:t>
            </a:r>
            <a:endParaRPr/>
          </a:p>
        </p:txBody>
      </p:sp>
      <p:sp>
        <p:nvSpPr>
          <p:cNvPr id="4" name="Text Placeholder 3"/>
          <p:cNvSpPr>
            <a:spLocks noGrp="1"/>
          </p:cNvSpPr>
          <p:nvPr>
            <p:ph type="body" sz="half" idx="2"/>
          </p:nvPr>
        </p:nvSpPr>
        <p:spPr>
          <a:xfrm>
            <a:off x="3886124" y="1828800"/>
            <a:ext cx="4474539" cy="3810000"/>
          </a:xfrm>
        </p:spPr>
        <p:txBody>
          <a:bodyPr>
            <a:normAutofit/>
          </a:bodyPr>
          <a:lstStyle>
            <a:lvl1pPr marL="0" indent="0">
              <a:spcBef>
                <a:spcPts val="6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
        <p:nvSpPr>
          <p:cNvPr id="5" name="Date Placeholder 4"/>
          <p:cNvSpPr>
            <a:spLocks noGrp="1"/>
          </p:cNvSpPr>
          <p:nvPr>
            <p:ph type="dt" sz="half" idx="10"/>
          </p:nvPr>
        </p:nvSpPr>
        <p:spPr>
          <a:xfrm>
            <a:off x="3886124" y="6288741"/>
            <a:ext cx="1887537" cy="365125"/>
          </a:xfrm>
        </p:spPr>
        <p:txBody>
          <a:bodyPr/>
          <a:lstStyle/>
          <a:p>
            <a:fld id="{D140825E-4A15-4D39-8176-1F07E904CB30}" type="datetimeFigureOut">
              <a:rPr lang="en-US" smtClean="0"/>
              <a:t>17/10/12</a:t>
            </a:fld>
            <a:endParaRPr lang="en-US"/>
          </a:p>
        </p:txBody>
      </p:sp>
      <p:sp>
        <p:nvSpPr>
          <p:cNvPr id="6" name="Footer Placeholder 5"/>
          <p:cNvSpPr>
            <a:spLocks noGrp="1"/>
          </p:cNvSpPr>
          <p:nvPr>
            <p:ph type="ftr" sz="quarter" idx="11"/>
          </p:nvPr>
        </p:nvSpPr>
        <p:spPr>
          <a:xfrm>
            <a:off x="5867399" y="6288741"/>
            <a:ext cx="2675965" cy="365125"/>
          </a:xfrm>
        </p:spPr>
        <p:txBody>
          <a:bodyPr/>
          <a:lstStyle/>
          <a:p>
            <a:endParaRPr lang="en-US"/>
          </a:p>
        </p:txBody>
      </p:sp>
      <p:sp>
        <p:nvSpPr>
          <p:cNvPr id="7" name="Slide Number Placeholder 6"/>
          <p:cNvSpPr>
            <a:spLocks noGrp="1"/>
          </p:cNvSpPr>
          <p:nvPr>
            <p:ph type="sldNum" sz="quarter" idx="12"/>
          </p:nvPr>
        </p:nvSpPr>
        <p:spPr/>
        <p:txBody>
          <a:bodyPr/>
          <a:lstStyle/>
          <a:p>
            <a:fld id="{93E4AAA4-6363-4581-962D-1ACCC2D600C5}" type="slidenum">
              <a:rPr lang="en-US" smtClean="0"/>
              <a:t>‹#›</a:t>
            </a:fld>
            <a:endParaRPr lang="en-US"/>
          </a:p>
        </p:txBody>
      </p:sp>
      <p:sp>
        <p:nvSpPr>
          <p:cNvPr id="3" name="Picture Placeholder 2"/>
          <p:cNvSpPr>
            <a:spLocks noGrp="1"/>
          </p:cNvSpPr>
          <p:nvPr>
            <p:ph type="pic" idx="1"/>
          </p:nvPr>
        </p:nvSpPr>
        <p:spPr>
          <a:xfrm flipH="1">
            <a:off x="188253" y="179292"/>
            <a:ext cx="3281087" cy="6483096"/>
          </a:xfrm>
          <a:prstGeom prst="round1Rect">
            <a:avLst>
              <a:gd name="adj" fmla="val 17325"/>
            </a:avLst>
          </a:prstGeom>
          <a:blipFill dpi="0" rotWithShape="0">
            <a:blip r:embed="rId3"/>
            <a:srcRect/>
            <a:stretch>
              <a:fillRect/>
            </a:stretch>
          </a:blipFill>
          <a:ln w="28575">
            <a:solidFill>
              <a:schemeClr val="bg1"/>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picTx" preserve="1">
  <p:cSld name="Picture with Caption, Alt.">
    <p:spTree>
      <p:nvGrpSpPr>
        <p:cNvPr id="1" name=""/>
        <p:cNvGrpSpPr/>
        <p:nvPr/>
      </p:nvGrpSpPr>
      <p:grpSpPr>
        <a:xfrm>
          <a:off x="0" y="0"/>
          <a:ext cx="0" cy="0"/>
          <a:chOff x="0" y="0"/>
          <a:chExt cx="0" cy="0"/>
        </a:xfrm>
      </p:grpSpPr>
      <p:pic>
        <p:nvPicPr>
          <p:cNvPr id="10" name="Picture 9" descr="Overlay-PictureCaption-Extras.png"/>
          <p:cNvPicPr>
            <a:picLocks noChangeAspect="1"/>
          </p:cNvPicPr>
          <p:nvPr/>
        </p:nvPicPr>
        <p:blipFill>
          <a:blip r:embed="rId2"/>
          <a:stretch>
            <a:fillRect/>
          </a:stretch>
        </p:blipFill>
        <p:spPr>
          <a:xfrm>
            <a:off x="158367" y="187452"/>
            <a:ext cx="8827266" cy="6483096"/>
          </a:xfrm>
          <a:prstGeom prst="rect">
            <a:avLst/>
          </a:prstGeom>
        </p:spPr>
      </p:pic>
      <p:sp>
        <p:nvSpPr>
          <p:cNvPr id="2" name="Title 1"/>
          <p:cNvSpPr>
            <a:spLocks noGrp="1"/>
          </p:cNvSpPr>
          <p:nvPr>
            <p:ph type="title"/>
          </p:nvPr>
        </p:nvSpPr>
        <p:spPr>
          <a:xfrm>
            <a:off x="4710953" y="533400"/>
            <a:ext cx="3657600" cy="1252538"/>
          </a:xfrm>
        </p:spPr>
        <p:txBody>
          <a:bodyPr anchor="b"/>
          <a:lstStyle>
            <a:lvl1pPr algn="l">
              <a:defRPr sz="3600" b="0"/>
            </a:lvl1pPr>
          </a:lstStyle>
          <a:p>
            <a:r>
              <a:rPr lang="en-US" smtClean="0"/>
              <a:t>Click to edit Master title style</a:t>
            </a:r>
            <a:endParaRPr/>
          </a:p>
        </p:txBody>
      </p:sp>
      <p:sp>
        <p:nvSpPr>
          <p:cNvPr id="3" name="Picture Placeholder 2"/>
          <p:cNvSpPr>
            <a:spLocks noGrp="1"/>
          </p:cNvSpPr>
          <p:nvPr>
            <p:ph type="pic" idx="1"/>
          </p:nvPr>
        </p:nvSpPr>
        <p:spPr>
          <a:xfrm flipH="1">
            <a:off x="596153" y="1600199"/>
            <a:ext cx="3657600" cy="3657601"/>
          </a:xfrm>
          <a:prstGeom prst="ellipse">
            <a:avLst/>
          </a:prstGeom>
          <a:blipFill dpi="0" rotWithShape="0">
            <a:blip r:embed="rId3" cstate="print"/>
            <a:srcRect/>
            <a:stretch>
              <a:fillRect/>
            </a:stretch>
          </a:blipFill>
          <a:ln w="28575">
            <a:solidFill>
              <a:schemeClr val="bg1"/>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a:p>
        </p:txBody>
      </p:sp>
      <p:sp>
        <p:nvSpPr>
          <p:cNvPr id="4" name="Text Placeholder 3"/>
          <p:cNvSpPr>
            <a:spLocks noGrp="1"/>
          </p:cNvSpPr>
          <p:nvPr>
            <p:ph type="body" sz="half" idx="2"/>
          </p:nvPr>
        </p:nvSpPr>
        <p:spPr>
          <a:xfrm>
            <a:off x="4710412" y="1828800"/>
            <a:ext cx="3657600" cy="3810000"/>
          </a:xfrm>
        </p:spPr>
        <p:txBody>
          <a:bodyPr>
            <a:normAutofit/>
          </a:bodyPr>
          <a:lstStyle>
            <a:lvl1pPr marL="0" indent="0">
              <a:spcBef>
                <a:spcPts val="6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381000" y="6288741"/>
            <a:ext cx="1865125" cy="365125"/>
          </a:xfrm>
        </p:spPr>
        <p:txBody>
          <a:bodyPr/>
          <a:lstStyle/>
          <a:p>
            <a:fld id="{D140825E-4A15-4D39-8176-1F07E904CB30}" type="datetimeFigureOut">
              <a:rPr lang="en-US" smtClean="0"/>
              <a:t>17/10/12</a:t>
            </a:fld>
            <a:endParaRPr lang="en-US"/>
          </a:p>
        </p:txBody>
      </p:sp>
      <p:sp>
        <p:nvSpPr>
          <p:cNvPr id="6" name="Footer Placeholder 5"/>
          <p:cNvSpPr>
            <a:spLocks noGrp="1"/>
          </p:cNvSpPr>
          <p:nvPr>
            <p:ph type="ftr" sz="quarter" idx="11"/>
          </p:nvPr>
        </p:nvSpPr>
        <p:spPr>
          <a:xfrm>
            <a:off x="3325813" y="6288741"/>
            <a:ext cx="5217551" cy="365125"/>
          </a:xfrm>
        </p:spPr>
        <p:txBody>
          <a:bodyPr/>
          <a:lstStyle/>
          <a:p>
            <a:endParaRPr lang="en-US"/>
          </a:p>
        </p:txBody>
      </p:sp>
      <p:sp>
        <p:nvSpPr>
          <p:cNvPr id="7" name="Slide Number Placeholder 6"/>
          <p:cNvSpPr>
            <a:spLocks noGrp="1"/>
          </p:cNvSpPr>
          <p:nvPr>
            <p:ph type="sldNum" sz="quarter" idx="12"/>
          </p:nvPr>
        </p:nvSpPr>
        <p:spPr/>
        <p:txBody>
          <a:bodyPr/>
          <a:lstStyle/>
          <a:p>
            <a:fld id="{93E4AAA4-6363-4581-962D-1ACCC2D600C5}" type="slidenum">
              <a:rPr lang="en-US" smtClean="0"/>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picTx" preserve="1">
  <p:cSld name="Picture above Caption">
    <p:spTree>
      <p:nvGrpSpPr>
        <p:cNvPr id="1" name=""/>
        <p:cNvGrpSpPr/>
        <p:nvPr/>
      </p:nvGrpSpPr>
      <p:grpSpPr>
        <a:xfrm>
          <a:off x="0" y="0"/>
          <a:ext cx="0" cy="0"/>
          <a:chOff x="0" y="0"/>
          <a:chExt cx="0" cy="0"/>
        </a:xfrm>
      </p:grpSpPr>
      <p:pic>
        <p:nvPicPr>
          <p:cNvPr id="10" name="Picture 9" descr="Overlay-PictureCaption-Extras.png"/>
          <p:cNvPicPr>
            <a:picLocks noChangeAspect="1"/>
          </p:cNvPicPr>
          <p:nvPr/>
        </p:nvPicPr>
        <p:blipFill>
          <a:blip r:embed="rId2"/>
          <a:stretch>
            <a:fillRect/>
          </a:stretch>
        </p:blipFill>
        <p:spPr>
          <a:xfrm>
            <a:off x="158367" y="187452"/>
            <a:ext cx="8827266" cy="6483096"/>
          </a:xfrm>
          <a:prstGeom prst="rect">
            <a:avLst/>
          </a:prstGeom>
        </p:spPr>
      </p:pic>
      <p:sp>
        <p:nvSpPr>
          <p:cNvPr id="2" name="Title 1"/>
          <p:cNvSpPr>
            <a:spLocks noGrp="1"/>
          </p:cNvSpPr>
          <p:nvPr>
            <p:ph type="title"/>
          </p:nvPr>
        </p:nvSpPr>
        <p:spPr>
          <a:xfrm>
            <a:off x="808038" y="3778624"/>
            <a:ext cx="7560515" cy="1102658"/>
          </a:xfrm>
        </p:spPr>
        <p:txBody>
          <a:bodyPr anchor="b"/>
          <a:lstStyle>
            <a:lvl1pPr algn="l">
              <a:defRPr sz="3600" b="0"/>
            </a:lvl1pPr>
          </a:lstStyle>
          <a:p>
            <a:r>
              <a:rPr lang="en-US" smtClean="0"/>
              <a:t>Click to edit Master title style</a:t>
            </a:r>
            <a:endParaRPr/>
          </a:p>
        </p:txBody>
      </p:sp>
      <p:sp>
        <p:nvSpPr>
          <p:cNvPr id="3" name="Picture Placeholder 2"/>
          <p:cNvSpPr>
            <a:spLocks noGrp="1"/>
          </p:cNvSpPr>
          <p:nvPr>
            <p:ph type="pic" idx="1"/>
          </p:nvPr>
        </p:nvSpPr>
        <p:spPr>
          <a:xfrm flipH="1">
            <a:off x="871584" y="762000"/>
            <a:ext cx="7427726" cy="2989730"/>
          </a:xfrm>
          <a:prstGeom prst="roundRect">
            <a:avLst>
              <a:gd name="adj" fmla="val 7476"/>
            </a:avLst>
          </a:prstGeom>
          <a:blipFill dpi="0" rotWithShape="0">
            <a:blip r:embed="rId3"/>
            <a:srcRect/>
            <a:stretch>
              <a:fillRect/>
            </a:stretch>
          </a:blipFill>
          <a:ln w="28575">
            <a:solidFill>
              <a:schemeClr val="bg1"/>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a:p>
        </p:txBody>
      </p:sp>
      <p:sp>
        <p:nvSpPr>
          <p:cNvPr id="4" name="Text Placeholder 3"/>
          <p:cNvSpPr>
            <a:spLocks noGrp="1"/>
          </p:cNvSpPr>
          <p:nvPr>
            <p:ph type="body" sz="half" idx="2"/>
          </p:nvPr>
        </p:nvSpPr>
        <p:spPr>
          <a:xfrm>
            <a:off x="808034" y="4827493"/>
            <a:ext cx="7559977" cy="1220881"/>
          </a:xfrm>
        </p:spPr>
        <p:txBody>
          <a:bodyPr>
            <a:normAutofit/>
          </a:bodyPr>
          <a:lstStyle>
            <a:lvl1pPr marL="0" indent="0">
              <a:spcBef>
                <a:spcPts val="3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381000" y="6288741"/>
            <a:ext cx="1865125" cy="365125"/>
          </a:xfrm>
        </p:spPr>
        <p:txBody>
          <a:bodyPr/>
          <a:lstStyle/>
          <a:p>
            <a:fld id="{D140825E-4A15-4D39-8176-1F07E904CB30}" type="datetimeFigureOut">
              <a:rPr lang="en-US" smtClean="0"/>
              <a:t>17/10/12</a:t>
            </a:fld>
            <a:endParaRPr lang="en-US"/>
          </a:p>
        </p:txBody>
      </p:sp>
      <p:sp>
        <p:nvSpPr>
          <p:cNvPr id="6" name="Footer Placeholder 5"/>
          <p:cNvSpPr>
            <a:spLocks noGrp="1"/>
          </p:cNvSpPr>
          <p:nvPr>
            <p:ph type="ftr" sz="quarter" idx="11"/>
          </p:nvPr>
        </p:nvSpPr>
        <p:spPr>
          <a:xfrm>
            <a:off x="3325813" y="6288741"/>
            <a:ext cx="5217551" cy="365125"/>
          </a:xfrm>
        </p:spPr>
        <p:txBody>
          <a:bodyPr/>
          <a:lstStyle/>
          <a:p>
            <a:endParaRPr lang="en-US"/>
          </a:p>
        </p:txBody>
      </p:sp>
      <p:sp>
        <p:nvSpPr>
          <p:cNvPr id="7" name="Slide Number Placeholder 6"/>
          <p:cNvSpPr>
            <a:spLocks noGrp="1"/>
          </p:cNvSpPr>
          <p:nvPr>
            <p:ph type="sldNum" sz="quarter" idx="12"/>
          </p:nvPr>
        </p:nvSpPr>
        <p:spPr/>
        <p:txBody>
          <a:bodyPr/>
          <a:lstStyle/>
          <a:p>
            <a:fld id="{93E4AAA4-6363-4581-962D-1ACCC2D600C5}" type="slidenum">
              <a:rPr lang="en-US" smtClean="0"/>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8" name="Picture 7" descr="Overlay-ContentSlides.png"/>
          <p:cNvPicPr>
            <a:picLocks noChangeAspect="1"/>
          </p:cNvPicPr>
          <p:nvPr/>
        </p:nvPicPr>
        <p:blipFill>
          <a:blip r:embed="rId2"/>
          <a:stretch>
            <a:fillRect/>
          </a:stretch>
        </p:blipFill>
        <p:spPr>
          <a:xfrm>
            <a:off x="150887" y="186645"/>
            <a:ext cx="8827266" cy="6483096"/>
          </a:xfrm>
          <a:prstGeom prst="rect">
            <a:avLst/>
          </a:prstGeom>
        </p:spPr>
      </p:pic>
      <p:sp>
        <p:nvSpPr>
          <p:cNvPr id="2" name="Title 1"/>
          <p:cNvSpPr>
            <a:spLocks noGrp="1"/>
          </p:cNvSpPr>
          <p:nvPr>
            <p:ph type="title"/>
          </p:nvPr>
        </p:nvSpPr>
        <p:spPr/>
        <p:txBody>
          <a:bodyPr/>
          <a:lstStyle/>
          <a:p>
            <a:r>
              <a:rPr lang="en-US" smtClean="0"/>
              <a:t>Click to edit Master title style</a:t>
            </a:r>
            <a:endParaRPr/>
          </a:p>
        </p:txBody>
      </p:sp>
      <p:sp>
        <p:nvSpPr>
          <p:cNvPr id="3" name="Vertical Text Placeholder 2"/>
          <p:cNvSpPr>
            <a:spLocks noGrp="1"/>
          </p:cNvSpPr>
          <p:nvPr>
            <p:ph type="body" orient="vert" idx="1"/>
          </p:nvPr>
        </p:nvSpPr>
        <p:spPr/>
        <p:txBody>
          <a:bodyPr vert="eaVert"/>
          <a:lstStyle>
            <a:lvl5pPr>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 level</a:t>
            </a:r>
          </a:p>
          <a:p>
            <a:pPr lvl="6"/>
            <a:r>
              <a:rPr lang="en-US" dirty="0" smtClean="0"/>
              <a:t>Seventh level</a:t>
            </a:r>
          </a:p>
          <a:p>
            <a:pPr lvl="7"/>
            <a:r>
              <a:rPr lang="en-US" dirty="0" smtClean="0"/>
              <a:t>Eighth level</a:t>
            </a:r>
          </a:p>
          <a:p>
            <a:pPr lvl="8"/>
            <a:r>
              <a:rPr lang="en-US" dirty="0" smtClean="0"/>
              <a:t>Ninth level</a:t>
            </a:r>
            <a:endParaRPr dirty="0"/>
          </a:p>
        </p:txBody>
      </p:sp>
      <p:sp>
        <p:nvSpPr>
          <p:cNvPr id="4" name="Date Placeholder 3"/>
          <p:cNvSpPr>
            <a:spLocks noGrp="1"/>
          </p:cNvSpPr>
          <p:nvPr>
            <p:ph type="dt" sz="half" idx="10"/>
          </p:nvPr>
        </p:nvSpPr>
        <p:spPr/>
        <p:txBody>
          <a:bodyPr/>
          <a:lstStyle/>
          <a:p>
            <a:fld id="{D140825E-4A15-4D39-8176-1F07E904CB30}" type="datetimeFigureOut">
              <a:rPr lang="en-US" smtClean="0"/>
              <a:t>17/10/12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E4AAA4-6363-4581-962D-1ACCC2D600C5}" type="slidenum">
              <a:rPr lang="en-US" smtClean="0"/>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8" name="Picture 7" descr="Overlay-ContentSlides.png"/>
          <p:cNvPicPr>
            <a:picLocks noChangeAspect="1"/>
          </p:cNvPicPr>
          <p:nvPr/>
        </p:nvPicPr>
        <p:blipFill>
          <a:blip r:embed="rId2"/>
          <a:stretch>
            <a:fillRect/>
          </a:stretch>
        </p:blipFill>
        <p:spPr>
          <a:xfrm>
            <a:off x="150887" y="186645"/>
            <a:ext cx="8827266" cy="6483096"/>
          </a:xfrm>
          <a:prstGeom prst="rect">
            <a:avLst/>
          </a:prstGeom>
        </p:spPr>
      </p:pic>
      <p:sp>
        <p:nvSpPr>
          <p:cNvPr id="2" name="Vertical Title 1"/>
          <p:cNvSpPr>
            <a:spLocks noGrp="1"/>
          </p:cNvSpPr>
          <p:nvPr>
            <p:ph type="title" orient="vert"/>
          </p:nvPr>
        </p:nvSpPr>
        <p:spPr>
          <a:xfrm>
            <a:off x="7328646" y="779463"/>
            <a:ext cx="1358153" cy="5268912"/>
          </a:xfrm>
        </p:spPr>
        <p:txBody>
          <a:bodyPr vert="eaVert"/>
          <a:lstStyle/>
          <a:p>
            <a:r>
              <a:rPr lang="en-US" smtClean="0"/>
              <a:t>Click to edit Master title style</a:t>
            </a:r>
            <a:endParaRPr/>
          </a:p>
        </p:txBody>
      </p:sp>
      <p:sp>
        <p:nvSpPr>
          <p:cNvPr id="3" name="Vertical Text Placeholder 2"/>
          <p:cNvSpPr>
            <a:spLocks noGrp="1"/>
          </p:cNvSpPr>
          <p:nvPr>
            <p:ph type="body" orient="vert" idx="1"/>
          </p:nvPr>
        </p:nvSpPr>
        <p:spPr>
          <a:xfrm>
            <a:off x="779462" y="779464"/>
            <a:ext cx="6170613" cy="5268911"/>
          </a:xfrm>
        </p:spPr>
        <p:txBody>
          <a:bodyPr vert="eaVert"/>
          <a:lstStyle>
            <a:lvl5pPr>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 level</a:t>
            </a:r>
          </a:p>
          <a:p>
            <a:pPr lvl="6"/>
            <a:r>
              <a:rPr lang="en-US" dirty="0" smtClean="0"/>
              <a:t>Seventh level</a:t>
            </a:r>
          </a:p>
          <a:p>
            <a:pPr lvl="7"/>
            <a:r>
              <a:rPr lang="en-US" dirty="0" smtClean="0"/>
              <a:t>Eighth level</a:t>
            </a:r>
          </a:p>
          <a:p>
            <a:pPr lvl="8"/>
            <a:r>
              <a:rPr lang="en-US" dirty="0" smtClean="0"/>
              <a:t>Ninth level</a:t>
            </a:r>
            <a:endParaRPr dirty="0"/>
          </a:p>
        </p:txBody>
      </p:sp>
      <p:sp>
        <p:nvSpPr>
          <p:cNvPr id="4" name="Date Placeholder 3"/>
          <p:cNvSpPr>
            <a:spLocks noGrp="1"/>
          </p:cNvSpPr>
          <p:nvPr>
            <p:ph type="dt" sz="half" idx="10"/>
          </p:nvPr>
        </p:nvSpPr>
        <p:spPr/>
        <p:txBody>
          <a:bodyPr/>
          <a:lstStyle/>
          <a:p>
            <a:fld id="{D140825E-4A15-4D39-8176-1F07E904CB30}" type="datetimeFigureOut">
              <a:rPr lang="en-US" smtClean="0"/>
              <a:t>17/10/12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E4AAA4-6363-4581-962D-1ACCC2D600C5}"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8" name="Picture 7" descr="Overlay-ContentSlides.png"/>
          <p:cNvPicPr>
            <a:picLocks noChangeAspect="1"/>
          </p:cNvPicPr>
          <p:nvPr/>
        </p:nvPicPr>
        <p:blipFill>
          <a:blip r:embed="rId2"/>
          <a:stretch>
            <a:fillRect/>
          </a:stretch>
        </p:blipFill>
        <p:spPr>
          <a:xfrm>
            <a:off x="150887" y="186645"/>
            <a:ext cx="8827266" cy="6483096"/>
          </a:xfrm>
          <a:prstGeom prst="rect">
            <a:avLst/>
          </a:prstGeom>
        </p:spPr>
      </p:pic>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idx="1"/>
          </p:nvPr>
        </p:nvSpPr>
        <p:spPr/>
        <p:txBody>
          <a:bodyPr/>
          <a:lstStyle>
            <a:lvl5pPr>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 level</a:t>
            </a:r>
          </a:p>
          <a:p>
            <a:pPr lvl="6"/>
            <a:r>
              <a:rPr lang="en-US" dirty="0" smtClean="0"/>
              <a:t>Seventh level</a:t>
            </a:r>
          </a:p>
          <a:p>
            <a:pPr lvl="7"/>
            <a:r>
              <a:rPr lang="en-US" dirty="0" smtClean="0"/>
              <a:t>Eighth level</a:t>
            </a:r>
          </a:p>
          <a:p>
            <a:pPr lvl="8"/>
            <a:r>
              <a:rPr lang="en-US" dirty="0" smtClean="0"/>
              <a:t>Ninth level</a:t>
            </a:r>
            <a:endParaRPr dirty="0"/>
          </a:p>
        </p:txBody>
      </p:sp>
      <p:sp>
        <p:nvSpPr>
          <p:cNvPr id="4" name="Date Placeholder 3"/>
          <p:cNvSpPr>
            <a:spLocks noGrp="1"/>
          </p:cNvSpPr>
          <p:nvPr>
            <p:ph type="dt" sz="half" idx="10"/>
          </p:nvPr>
        </p:nvSpPr>
        <p:spPr/>
        <p:txBody>
          <a:bodyPr/>
          <a:lstStyle/>
          <a:p>
            <a:fld id="{D140825E-4A15-4D39-8176-1F07E904CB30}" type="datetimeFigureOut">
              <a:rPr lang="en-US" smtClean="0"/>
              <a:t>17/10/12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E4AAA4-6363-4581-962D-1ACCC2D600C5}"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8" name="Picture 7" descr="Overlay-SectionHeader.png"/>
          <p:cNvPicPr>
            <a:picLocks noChangeAspect="1"/>
          </p:cNvPicPr>
          <p:nvPr/>
        </p:nvPicPr>
        <p:blipFill>
          <a:blip r:embed="rId2"/>
          <a:stretch>
            <a:fillRect/>
          </a:stretch>
        </p:blipFill>
        <p:spPr>
          <a:xfrm>
            <a:off x="158367" y="187452"/>
            <a:ext cx="8827266" cy="6483096"/>
          </a:xfrm>
          <a:prstGeom prst="rect">
            <a:avLst/>
          </a:prstGeom>
        </p:spPr>
      </p:pic>
      <p:sp>
        <p:nvSpPr>
          <p:cNvPr id="2" name="Title 1"/>
          <p:cNvSpPr>
            <a:spLocks noGrp="1"/>
          </p:cNvSpPr>
          <p:nvPr>
            <p:ph type="title"/>
          </p:nvPr>
        </p:nvSpPr>
        <p:spPr>
          <a:xfrm>
            <a:off x="779463" y="2591360"/>
            <a:ext cx="7583487" cy="1362075"/>
          </a:xfrm>
        </p:spPr>
        <p:txBody>
          <a:bodyPr anchor="b" anchorCtr="0">
            <a:noAutofit/>
          </a:bodyPr>
          <a:lstStyle>
            <a:lvl1pPr algn="l">
              <a:defRPr sz="4400" b="1" cap="none" baseline="0">
                <a:solidFill>
                  <a:schemeClr val="bg1"/>
                </a:solidFill>
              </a:defRPr>
            </a:lvl1pPr>
          </a:lstStyle>
          <a:p>
            <a:r>
              <a:rPr lang="en-US" smtClean="0"/>
              <a:t>Click to edit Master title style</a:t>
            </a:r>
            <a:endParaRPr/>
          </a:p>
        </p:txBody>
      </p:sp>
      <p:sp>
        <p:nvSpPr>
          <p:cNvPr id="3" name="Text Placeholder 2"/>
          <p:cNvSpPr>
            <a:spLocks noGrp="1"/>
          </p:cNvSpPr>
          <p:nvPr>
            <p:ph type="body" idx="1"/>
          </p:nvPr>
        </p:nvSpPr>
        <p:spPr>
          <a:xfrm>
            <a:off x="779463" y="3950354"/>
            <a:ext cx="7583487" cy="1500187"/>
          </a:xfrm>
        </p:spPr>
        <p:txBody>
          <a:bodyPr anchor="t" anchorCtr="0"/>
          <a:lstStyle>
            <a:lvl1pPr marL="0" indent="0" algn="l">
              <a:spcBef>
                <a:spcPts val="600"/>
              </a:spcBef>
              <a:buNone/>
              <a:defRPr sz="2000" cap="none" baseline="0">
                <a:solidFill>
                  <a:schemeClr val="bg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smtClean="0"/>
              <a:t>Click to edit Master text styles</a:t>
            </a:r>
          </a:p>
        </p:txBody>
      </p:sp>
      <p:sp>
        <p:nvSpPr>
          <p:cNvPr id="4" name="Date Placeholder 3"/>
          <p:cNvSpPr>
            <a:spLocks noGrp="1"/>
          </p:cNvSpPr>
          <p:nvPr>
            <p:ph type="dt" sz="half" idx="10"/>
          </p:nvPr>
        </p:nvSpPr>
        <p:spPr/>
        <p:txBody>
          <a:bodyPr/>
          <a:lstStyle/>
          <a:p>
            <a:fld id="{D140825E-4A15-4D39-8176-1F07E904CB30}" type="datetimeFigureOut">
              <a:rPr lang="en-US" smtClean="0"/>
              <a:t>17/10/12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E4AAA4-6363-4581-962D-1ACCC2D600C5}"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9" name="Picture 8" descr="Overlay-ContentSlides.png"/>
          <p:cNvPicPr>
            <a:picLocks noChangeAspect="1"/>
          </p:cNvPicPr>
          <p:nvPr/>
        </p:nvPicPr>
        <p:blipFill>
          <a:blip r:embed="rId2"/>
          <a:stretch>
            <a:fillRect/>
          </a:stretch>
        </p:blipFill>
        <p:spPr>
          <a:xfrm>
            <a:off x="150887" y="186645"/>
            <a:ext cx="8827266" cy="6483096"/>
          </a:xfrm>
          <a:prstGeom prst="rect">
            <a:avLst/>
          </a:prstGeom>
        </p:spPr>
      </p:pic>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sz="half" idx="1"/>
          </p:nvPr>
        </p:nvSpPr>
        <p:spPr>
          <a:xfrm>
            <a:off x="779462" y="1828800"/>
            <a:ext cx="3657600" cy="4219575"/>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 level</a:t>
            </a:r>
          </a:p>
          <a:p>
            <a:pPr lvl="6"/>
            <a:r>
              <a:rPr lang="en-US" dirty="0" smtClean="0"/>
              <a:t>Seventh level</a:t>
            </a:r>
          </a:p>
          <a:p>
            <a:pPr lvl="7"/>
            <a:r>
              <a:rPr lang="en-US" dirty="0" smtClean="0"/>
              <a:t>Eighth level</a:t>
            </a:r>
          </a:p>
          <a:p>
            <a:pPr lvl="8"/>
            <a:r>
              <a:rPr lang="en-US" dirty="0" smtClean="0"/>
              <a:t>Ninth level</a:t>
            </a:r>
            <a:endParaRPr dirty="0"/>
          </a:p>
        </p:txBody>
      </p:sp>
      <p:sp>
        <p:nvSpPr>
          <p:cNvPr id="4" name="Content Placeholder 3"/>
          <p:cNvSpPr>
            <a:spLocks noGrp="1"/>
          </p:cNvSpPr>
          <p:nvPr>
            <p:ph sz="half" idx="2"/>
          </p:nvPr>
        </p:nvSpPr>
        <p:spPr>
          <a:xfrm>
            <a:off x="4688541" y="1828800"/>
            <a:ext cx="3657600" cy="4219575"/>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 level</a:t>
            </a:r>
          </a:p>
          <a:p>
            <a:pPr lvl="6"/>
            <a:r>
              <a:rPr lang="en-US" dirty="0" smtClean="0"/>
              <a:t>Seventh level</a:t>
            </a:r>
          </a:p>
          <a:p>
            <a:pPr lvl="7"/>
            <a:r>
              <a:rPr lang="en-US" dirty="0" smtClean="0"/>
              <a:t>Eighth level</a:t>
            </a:r>
          </a:p>
          <a:p>
            <a:pPr lvl="8"/>
            <a:r>
              <a:rPr lang="en-US" dirty="0" smtClean="0"/>
              <a:t>Ninth level</a:t>
            </a:r>
            <a:endParaRPr dirty="0"/>
          </a:p>
        </p:txBody>
      </p:sp>
      <p:sp>
        <p:nvSpPr>
          <p:cNvPr id="5" name="Date Placeholder 4"/>
          <p:cNvSpPr>
            <a:spLocks noGrp="1"/>
          </p:cNvSpPr>
          <p:nvPr>
            <p:ph type="dt" sz="half" idx="10"/>
          </p:nvPr>
        </p:nvSpPr>
        <p:spPr/>
        <p:txBody>
          <a:bodyPr/>
          <a:lstStyle/>
          <a:p>
            <a:fld id="{D140825E-4A15-4D39-8176-1F07E904CB30}" type="datetimeFigureOut">
              <a:rPr lang="en-US" smtClean="0"/>
              <a:t>17/10/12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3E4AAA4-6363-4581-962D-1ACCC2D600C5}"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4" name="Picture 13" descr="Overlay-ContentSlides.png"/>
          <p:cNvPicPr>
            <a:picLocks noChangeAspect="1"/>
          </p:cNvPicPr>
          <p:nvPr/>
        </p:nvPicPr>
        <p:blipFill>
          <a:blip r:embed="rId2"/>
          <a:stretch>
            <a:fillRect/>
          </a:stretch>
        </p:blipFill>
        <p:spPr>
          <a:xfrm>
            <a:off x="150887" y="186645"/>
            <a:ext cx="8827266" cy="6483096"/>
          </a:xfrm>
          <a:prstGeom prst="rect">
            <a:avLst/>
          </a:prstGeom>
        </p:spPr>
      </p:pic>
      <p:sp>
        <p:nvSpPr>
          <p:cNvPr id="2" name="Title 1"/>
          <p:cNvSpPr>
            <a:spLocks noGrp="1"/>
          </p:cNvSpPr>
          <p:nvPr>
            <p:ph type="title"/>
          </p:nvPr>
        </p:nvSpPr>
        <p:spPr>
          <a:xfrm>
            <a:off x="779463" y="381000"/>
            <a:ext cx="7583487" cy="1044388"/>
          </a:xfrm>
        </p:spPr>
        <p:txBody>
          <a:bodyPr/>
          <a:lstStyle>
            <a:lvl1pPr>
              <a:defRPr/>
            </a:lvl1pPr>
          </a:lstStyle>
          <a:p>
            <a:r>
              <a:rPr lang="en-US" smtClean="0"/>
              <a:t>Click to edit Master title style</a:t>
            </a:r>
            <a:endParaRPr/>
          </a:p>
        </p:txBody>
      </p:sp>
      <p:sp>
        <p:nvSpPr>
          <p:cNvPr id="3" name="Text Placeholder 2"/>
          <p:cNvSpPr>
            <a:spLocks noGrp="1"/>
          </p:cNvSpPr>
          <p:nvPr>
            <p:ph type="body" idx="1"/>
          </p:nvPr>
        </p:nvSpPr>
        <p:spPr>
          <a:xfrm>
            <a:off x="779463" y="1438835"/>
            <a:ext cx="3657600" cy="789828"/>
          </a:xfrm>
        </p:spPr>
        <p:txBody>
          <a:bodyPr anchor="b">
            <a:noAutofit/>
          </a:bodyPr>
          <a:lstStyle>
            <a:lvl1pPr marL="0" indent="0" algn="ctr">
              <a:lnSpc>
                <a:spcPts val="3000"/>
              </a:lnSpc>
              <a:spcBef>
                <a:spcPts val="0"/>
              </a:spcBef>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779463" y="2362199"/>
            <a:ext cx="3657600" cy="3686175"/>
          </a:xfrm>
        </p:spPr>
        <p:txBody>
          <a:bodyPr>
            <a:normAutofit/>
          </a:bodyPr>
          <a:lstStyle>
            <a:lvl1pPr>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 level</a:t>
            </a:r>
          </a:p>
          <a:p>
            <a:pPr lvl="6"/>
            <a:r>
              <a:rPr lang="en-US" dirty="0" smtClean="0"/>
              <a:t>Seventh level</a:t>
            </a:r>
          </a:p>
          <a:p>
            <a:pPr lvl="7"/>
            <a:r>
              <a:rPr lang="en-US" dirty="0" smtClean="0"/>
              <a:t>Eighth level</a:t>
            </a:r>
          </a:p>
          <a:p>
            <a:pPr lvl="8"/>
            <a:r>
              <a:rPr lang="en-US" dirty="0" smtClean="0"/>
              <a:t>Ninth level</a:t>
            </a:r>
            <a:endParaRPr dirty="0"/>
          </a:p>
        </p:txBody>
      </p:sp>
      <p:sp>
        <p:nvSpPr>
          <p:cNvPr id="5" name="Text Placeholder 4"/>
          <p:cNvSpPr>
            <a:spLocks noGrp="1"/>
          </p:cNvSpPr>
          <p:nvPr>
            <p:ph type="body" sz="quarter" idx="3"/>
          </p:nvPr>
        </p:nvSpPr>
        <p:spPr>
          <a:xfrm>
            <a:off x="4705350" y="1438835"/>
            <a:ext cx="3657600" cy="789828"/>
          </a:xfrm>
        </p:spPr>
        <p:txBody>
          <a:bodyPr anchor="b">
            <a:noAutofit/>
          </a:bodyPr>
          <a:lstStyle>
            <a:lvl1pPr marL="0" indent="0" algn="ctr">
              <a:lnSpc>
                <a:spcPts val="3000"/>
              </a:lnSpc>
              <a:spcBef>
                <a:spcPts val="0"/>
              </a:spcBef>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05350" y="2362199"/>
            <a:ext cx="3657600" cy="3686175"/>
          </a:xfrm>
        </p:spPr>
        <p:txBody>
          <a:bodyPr>
            <a:normAutofit/>
          </a:bodyPr>
          <a:lstStyle>
            <a:lvl1pPr>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 level</a:t>
            </a:r>
          </a:p>
          <a:p>
            <a:pPr lvl="6"/>
            <a:r>
              <a:rPr lang="en-US" dirty="0" smtClean="0"/>
              <a:t>Seventh level</a:t>
            </a:r>
          </a:p>
          <a:p>
            <a:pPr lvl="7"/>
            <a:r>
              <a:rPr lang="en-US" dirty="0" smtClean="0"/>
              <a:t>Eighth level</a:t>
            </a:r>
          </a:p>
          <a:p>
            <a:pPr lvl="8"/>
            <a:r>
              <a:rPr lang="en-US" dirty="0" smtClean="0"/>
              <a:t>Ninth level</a:t>
            </a:r>
            <a:endParaRPr dirty="0"/>
          </a:p>
        </p:txBody>
      </p:sp>
      <p:sp>
        <p:nvSpPr>
          <p:cNvPr id="7" name="Date Placeholder 6"/>
          <p:cNvSpPr>
            <a:spLocks noGrp="1"/>
          </p:cNvSpPr>
          <p:nvPr>
            <p:ph type="dt" sz="half" idx="10"/>
          </p:nvPr>
        </p:nvSpPr>
        <p:spPr/>
        <p:txBody>
          <a:bodyPr/>
          <a:lstStyle/>
          <a:p>
            <a:fld id="{D140825E-4A15-4D39-8176-1F07E904CB30}" type="datetimeFigureOut">
              <a:rPr lang="en-US" smtClean="0"/>
              <a:t>17/10/12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3E4AAA4-6363-4581-962D-1ACCC2D600C5}" type="slidenum">
              <a:rPr lang="en-US" smtClean="0"/>
              <a:t>‹#›</a:t>
            </a:fld>
            <a:endParaRPr lang="en-US"/>
          </a:p>
        </p:txBody>
      </p:sp>
      <p:cxnSp>
        <p:nvCxnSpPr>
          <p:cNvPr id="12" name="Straight Connector 11"/>
          <p:cNvCxnSpPr/>
          <p:nvPr/>
        </p:nvCxnSpPr>
        <p:spPr>
          <a:xfrm>
            <a:off x="874059" y="2286000"/>
            <a:ext cx="3563003" cy="1588"/>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815840" y="2286000"/>
            <a:ext cx="3566160" cy="1588"/>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874059" y="2286000"/>
            <a:ext cx="3563003" cy="1588"/>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4815840" y="2286000"/>
            <a:ext cx="3566160" cy="1588"/>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2 Content, Top and Bottom">
    <p:spTree>
      <p:nvGrpSpPr>
        <p:cNvPr id="1" name=""/>
        <p:cNvGrpSpPr/>
        <p:nvPr/>
      </p:nvGrpSpPr>
      <p:grpSpPr>
        <a:xfrm>
          <a:off x="0" y="0"/>
          <a:ext cx="0" cy="0"/>
          <a:chOff x="0" y="0"/>
          <a:chExt cx="0" cy="0"/>
        </a:xfrm>
      </p:grpSpPr>
      <p:pic>
        <p:nvPicPr>
          <p:cNvPr id="9" name="Picture 8" descr="Overlay-ContentSlides.png"/>
          <p:cNvPicPr>
            <a:picLocks noChangeAspect="1"/>
          </p:cNvPicPr>
          <p:nvPr/>
        </p:nvPicPr>
        <p:blipFill>
          <a:blip r:embed="rId2"/>
          <a:stretch>
            <a:fillRect/>
          </a:stretch>
        </p:blipFill>
        <p:spPr>
          <a:xfrm>
            <a:off x="150887" y="186645"/>
            <a:ext cx="8827266" cy="6483096"/>
          </a:xfrm>
          <a:prstGeom prst="rect">
            <a:avLst/>
          </a:prstGeom>
        </p:spPr>
      </p:pic>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sz="half" idx="1"/>
          </p:nvPr>
        </p:nvSpPr>
        <p:spPr>
          <a:xfrm>
            <a:off x="779462" y="1828801"/>
            <a:ext cx="7585076" cy="2057400"/>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 level</a:t>
            </a:r>
          </a:p>
          <a:p>
            <a:pPr lvl="6"/>
            <a:r>
              <a:rPr lang="en-US" dirty="0" smtClean="0"/>
              <a:t>Seventh level</a:t>
            </a:r>
          </a:p>
          <a:p>
            <a:pPr lvl="7"/>
            <a:r>
              <a:rPr lang="en-US" dirty="0" smtClean="0"/>
              <a:t>Eighth level</a:t>
            </a:r>
          </a:p>
          <a:p>
            <a:pPr lvl="8"/>
            <a:r>
              <a:rPr lang="en-US" dirty="0" smtClean="0"/>
              <a:t>Ninth level</a:t>
            </a:r>
            <a:endParaRPr dirty="0"/>
          </a:p>
        </p:txBody>
      </p:sp>
      <p:sp>
        <p:nvSpPr>
          <p:cNvPr id="5" name="Date Placeholder 4"/>
          <p:cNvSpPr>
            <a:spLocks noGrp="1"/>
          </p:cNvSpPr>
          <p:nvPr>
            <p:ph type="dt" sz="half" idx="10"/>
          </p:nvPr>
        </p:nvSpPr>
        <p:spPr/>
        <p:txBody>
          <a:bodyPr/>
          <a:lstStyle/>
          <a:p>
            <a:fld id="{D140825E-4A15-4D39-8176-1F07E904CB30}" type="datetimeFigureOut">
              <a:rPr lang="en-US" smtClean="0"/>
              <a:t>17/10/12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3E4AAA4-6363-4581-962D-1ACCC2D600C5}" type="slidenum">
              <a:rPr lang="en-US" smtClean="0"/>
              <a:t>‹#›</a:t>
            </a:fld>
            <a:endParaRPr lang="en-US"/>
          </a:p>
        </p:txBody>
      </p:sp>
      <p:sp>
        <p:nvSpPr>
          <p:cNvPr id="10" name="Content Placeholder 2"/>
          <p:cNvSpPr>
            <a:spLocks noGrp="1"/>
          </p:cNvSpPr>
          <p:nvPr>
            <p:ph sz="half" idx="13"/>
          </p:nvPr>
        </p:nvSpPr>
        <p:spPr>
          <a:xfrm>
            <a:off x="779462" y="3991816"/>
            <a:ext cx="7585076" cy="2057400"/>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 level</a:t>
            </a:r>
          </a:p>
          <a:p>
            <a:pPr lvl="6"/>
            <a:r>
              <a:rPr lang="en-US" dirty="0" smtClean="0"/>
              <a:t>Seventh level</a:t>
            </a:r>
          </a:p>
          <a:p>
            <a:pPr lvl="7"/>
            <a:r>
              <a:rPr lang="en-US" dirty="0" smtClean="0"/>
              <a:t>Eighth level</a:t>
            </a:r>
          </a:p>
          <a:p>
            <a:pPr lvl="8"/>
            <a:r>
              <a:rPr lang="en-US" dirty="0" smtClean="0"/>
              <a:t>Ninth level</a:t>
            </a:r>
          </a:p>
          <a:p>
            <a:pPr lvl="4"/>
            <a:endParaRP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3 Content">
    <p:spTree>
      <p:nvGrpSpPr>
        <p:cNvPr id="1" name=""/>
        <p:cNvGrpSpPr/>
        <p:nvPr/>
      </p:nvGrpSpPr>
      <p:grpSpPr>
        <a:xfrm>
          <a:off x="0" y="0"/>
          <a:ext cx="0" cy="0"/>
          <a:chOff x="0" y="0"/>
          <a:chExt cx="0" cy="0"/>
        </a:xfrm>
      </p:grpSpPr>
      <p:pic>
        <p:nvPicPr>
          <p:cNvPr id="9" name="Picture 8" descr="Overlay-ContentSlides.png"/>
          <p:cNvPicPr>
            <a:picLocks noChangeAspect="1"/>
          </p:cNvPicPr>
          <p:nvPr/>
        </p:nvPicPr>
        <p:blipFill>
          <a:blip r:embed="rId2"/>
          <a:stretch>
            <a:fillRect/>
          </a:stretch>
        </p:blipFill>
        <p:spPr>
          <a:xfrm>
            <a:off x="150887" y="186645"/>
            <a:ext cx="8827266" cy="6483096"/>
          </a:xfrm>
          <a:prstGeom prst="rect">
            <a:avLst/>
          </a:prstGeom>
        </p:spPr>
      </p:pic>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sz="half" idx="1"/>
          </p:nvPr>
        </p:nvSpPr>
        <p:spPr>
          <a:xfrm>
            <a:off x="4710953" y="1828801"/>
            <a:ext cx="3657600" cy="2057400"/>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 level</a:t>
            </a:r>
          </a:p>
          <a:p>
            <a:pPr lvl="6"/>
            <a:r>
              <a:rPr lang="en-US" dirty="0" smtClean="0"/>
              <a:t>Seventh level</a:t>
            </a:r>
          </a:p>
          <a:p>
            <a:pPr lvl="7"/>
            <a:r>
              <a:rPr lang="en-US" dirty="0" smtClean="0"/>
              <a:t>Eighth level</a:t>
            </a:r>
          </a:p>
          <a:p>
            <a:pPr lvl="8"/>
            <a:r>
              <a:rPr lang="en-US" dirty="0" smtClean="0"/>
              <a:t>Ninth level</a:t>
            </a:r>
            <a:endParaRPr dirty="0"/>
          </a:p>
        </p:txBody>
      </p:sp>
      <p:sp>
        <p:nvSpPr>
          <p:cNvPr id="5" name="Date Placeholder 4"/>
          <p:cNvSpPr>
            <a:spLocks noGrp="1"/>
          </p:cNvSpPr>
          <p:nvPr>
            <p:ph type="dt" sz="half" idx="10"/>
          </p:nvPr>
        </p:nvSpPr>
        <p:spPr/>
        <p:txBody>
          <a:bodyPr/>
          <a:lstStyle/>
          <a:p>
            <a:fld id="{D140825E-4A15-4D39-8176-1F07E904CB30}" type="datetimeFigureOut">
              <a:rPr lang="en-US" smtClean="0"/>
              <a:t>17/10/12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3E4AAA4-6363-4581-962D-1ACCC2D600C5}" type="slidenum">
              <a:rPr lang="en-US" smtClean="0"/>
              <a:t>‹#›</a:t>
            </a:fld>
            <a:endParaRPr lang="en-US"/>
          </a:p>
        </p:txBody>
      </p:sp>
      <p:sp>
        <p:nvSpPr>
          <p:cNvPr id="10" name="Content Placeholder 2"/>
          <p:cNvSpPr>
            <a:spLocks noGrp="1"/>
          </p:cNvSpPr>
          <p:nvPr>
            <p:ph sz="half" idx="13"/>
          </p:nvPr>
        </p:nvSpPr>
        <p:spPr>
          <a:xfrm>
            <a:off x="4710953" y="3991816"/>
            <a:ext cx="3657600" cy="2057400"/>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 level</a:t>
            </a:r>
          </a:p>
          <a:p>
            <a:pPr lvl="6"/>
            <a:r>
              <a:rPr lang="en-US" dirty="0" smtClean="0"/>
              <a:t>Seventh level</a:t>
            </a:r>
          </a:p>
          <a:p>
            <a:pPr lvl="7"/>
            <a:r>
              <a:rPr lang="en-US" dirty="0" smtClean="0"/>
              <a:t>Eighth level</a:t>
            </a:r>
          </a:p>
          <a:p>
            <a:pPr lvl="8"/>
            <a:r>
              <a:rPr lang="en-US" dirty="0" smtClean="0"/>
              <a:t>Ninth level</a:t>
            </a:r>
          </a:p>
          <a:p>
            <a:pPr lvl="4"/>
            <a:endParaRPr dirty="0"/>
          </a:p>
        </p:txBody>
      </p:sp>
      <p:sp>
        <p:nvSpPr>
          <p:cNvPr id="11" name="Content Placeholder 2"/>
          <p:cNvSpPr>
            <a:spLocks noGrp="1"/>
          </p:cNvSpPr>
          <p:nvPr>
            <p:ph sz="half" idx="14"/>
          </p:nvPr>
        </p:nvSpPr>
        <p:spPr>
          <a:xfrm>
            <a:off x="779462" y="1828800"/>
            <a:ext cx="3657600" cy="4219575"/>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 level</a:t>
            </a:r>
          </a:p>
          <a:p>
            <a:pPr lvl="6"/>
            <a:r>
              <a:rPr lang="en-US" dirty="0" smtClean="0"/>
              <a:t>Seventh level</a:t>
            </a:r>
          </a:p>
          <a:p>
            <a:pPr lvl="7"/>
            <a:r>
              <a:rPr lang="en-US" dirty="0" smtClean="0"/>
              <a:t>Eighth level</a:t>
            </a:r>
          </a:p>
          <a:p>
            <a:pPr lvl="8"/>
            <a:r>
              <a:rPr lang="en-US" dirty="0" smtClean="0"/>
              <a:t>Ninth level</a:t>
            </a:r>
            <a:endParaRP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4 Content">
    <p:spTree>
      <p:nvGrpSpPr>
        <p:cNvPr id="1" name=""/>
        <p:cNvGrpSpPr/>
        <p:nvPr/>
      </p:nvGrpSpPr>
      <p:grpSpPr>
        <a:xfrm>
          <a:off x="0" y="0"/>
          <a:ext cx="0" cy="0"/>
          <a:chOff x="0" y="0"/>
          <a:chExt cx="0" cy="0"/>
        </a:xfrm>
      </p:grpSpPr>
      <p:pic>
        <p:nvPicPr>
          <p:cNvPr id="9" name="Picture 8" descr="Overlay-ContentSlides.png"/>
          <p:cNvPicPr>
            <a:picLocks noChangeAspect="1"/>
          </p:cNvPicPr>
          <p:nvPr/>
        </p:nvPicPr>
        <p:blipFill>
          <a:blip r:embed="rId2"/>
          <a:stretch>
            <a:fillRect/>
          </a:stretch>
        </p:blipFill>
        <p:spPr>
          <a:xfrm>
            <a:off x="150887" y="186645"/>
            <a:ext cx="8827266" cy="6483096"/>
          </a:xfrm>
          <a:prstGeom prst="rect">
            <a:avLst/>
          </a:prstGeom>
        </p:spPr>
      </p:pic>
      <p:sp>
        <p:nvSpPr>
          <p:cNvPr id="2" name="Title 1"/>
          <p:cNvSpPr>
            <a:spLocks noGrp="1"/>
          </p:cNvSpPr>
          <p:nvPr>
            <p:ph type="title"/>
          </p:nvPr>
        </p:nvSpPr>
        <p:spPr/>
        <p:txBody>
          <a:bodyPr/>
          <a:lstStyle/>
          <a:p>
            <a:r>
              <a:rPr lang="en-US" smtClean="0"/>
              <a:t>Click to edit Master title style</a:t>
            </a:r>
            <a:endParaRPr/>
          </a:p>
        </p:txBody>
      </p:sp>
      <p:sp>
        <p:nvSpPr>
          <p:cNvPr id="5" name="Date Placeholder 4"/>
          <p:cNvSpPr>
            <a:spLocks noGrp="1"/>
          </p:cNvSpPr>
          <p:nvPr>
            <p:ph type="dt" sz="half" idx="10"/>
          </p:nvPr>
        </p:nvSpPr>
        <p:spPr/>
        <p:txBody>
          <a:bodyPr/>
          <a:lstStyle/>
          <a:p>
            <a:fld id="{D140825E-4A15-4D39-8176-1F07E904CB30}" type="datetimeFigureOut">
              <a:rPr lang="en-US" smtClean="0"/>
              <a:t>17/10/12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3E4AAA4-6363-4581-962D-1ACCC2D600C5}" type="slidenum">
              <a:rPr lang="en-US" smtClean="0"/>
              <a:t>‹#›</a:t>
            </a:fld>
            <a:endParaRPr lang="en-US"/>
          </a:p>
        </p:txBody>
      </p:sp>
      <p:sp>
        <p:nvSpPr>
          <p:cNvPr id="12" name="Content Placeholder 2"/>
          <p:cNvSpPr>
            <a:spLocks noGrp="1"/>
          </p:cNvSpPr>
          <p:nvPr>
            <p:ph sz="half" idx="14"/>
          </p:nvPr>
        </p:nvSpPr>
        <p:spPr>
          <a:xfrm>
            <a:off x="779463" y="1828801"/>
            <a:ext cx="3657600" cy="2057400"/>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 level</a:t>
            </a:r>
          </a:p>
          <a:p>
            <a:pPr lvl="6"/>
            <a:r>
              <a:rPr lang="en-US" dirty="0" smtClean="0"/>
              <a:t>Seventh level</a:t>
            </a:r>
          </a:p>
          <a:p>
            <a:pPr lvl="7"/>
            <a:r>
              <a:rPr lang="en-US" dirty="0" smtClean="0"/>
              <a:t>Eighth level</a:t>
            </a:r>
          </a:p>
          <a:p>
            <a:pPr lvl="8"/>
            <a:r>
              <a:rPr lang="en-US" dirty="0" smtClean="0"/>
              <a:t>Ninth level</a:t>
            </a:r>
            <a:endParaRPr dirty="0"/>
          </a:p>
        </p:txBody>
      </p:sp>
      <p:sp>
        <p:nvSpPr>
          <p:cNvPr id="13" name="Content Placeholder 2"/>
          <p:cNvSpPr>
            <a:spLocks noGrp="1"/>
          </p:cNvSpPr>
          <p:nvPr>
            <p:ph sz="half" idx="15"/>
          </p:nvPr>
        </p:nvSpPr>
        <p:spPr>
          <a:xfrm>
            <a:off x="779463" y="3991816"/>
            <a:ext cx="3657600" cy="2057400"/>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 level</a:t>
            </a:r>
          </a:p>
          <a:p>
            <a:pPr lvl="6"/>
            <a:r>
              <a:rPr lang="en-US" dirty="0" smtClean="0"/>
              <a:t>Seventh level</a:t>
            </a:r>
          </a:p>
          <a:p>
            <a:pPr lvl="7"/>
            <a:r>
              <a:rPr lang="en-US" dirty="0" smtClean="0"/>
              <a:t>Eighth level</a:t>
            </a:r>
          </a:p>
          <a:p>
            <a:pPr lvl="8"/>
            <a:r>
              <a:rPr lang="en-US" dirty="0" smtClean="0"/>
              <a:t>Ninth level</a:t>
            </a:r>
          </a:p>
          <a:p>
            <a:pPr lvl="4"/>
            <a:endParaRPr dirty="0"/>
          </a:p>
        </p:txBody>
      </p:sp>
      <p:sp>
        <p:nvSpPr>
          <p:cNvPr id="14" name="Content Placeholder 2"/>
          <p:cNvSpPr>
            <a:spLocks noGrp="1"/>
          </p:cNvSpPr>
          <p:nvPr>
            <p:ph sz="half" idx="1"/>
          </p:nvPr>
        </p:nvSpPr>
        <p:spPr>
          <a:xfrm>
            <a:off x="4710953" y="1828801"/>
            <a:ext cx="3657600" cy="2057400"/>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 level</a:t>
            </a:r>
          </a:p>
          <a:p>
            <a:pPr lvl="6"/>
            <a:r>
              <a:rPr lang="en-US" dirty="0" smtClean="0"/>
              <a:t>Seventh level</a:t>
            </a:r>
          </a:p>
          <a:p>
            <a:pPr lvl="7"/>
            <a:r>
              <a:rPr lang="en-US" dirty="0" smtClean="0"/>
              <a:t>Eighth level</a:t>
            </a:r>
          </a:p>
          <a:p>
            <a:pPr lvl="8"/>
            <a:r>
              <a:rPr lang="en-US" dirty="0" smtClean="0"/>
              <a:t>Ninth level</a:t>
            </a:r>
            <a:endParaRPr dirty="0"/>
          </a:p>
        </p:txBody>
      </p:sp>
      <p:sp>
        <p:nvSpPr>
          <p:cNvPr id="15" name="Content Placeholder 2"/>
          <p:cNvSpPr>
            <a:spLocks noGrp="1"/>
          </p:cNvSpPr>
          <p:nvPr>
            <p:ph sz="half" idx="13"/>
          </p:nvPr>
        </p:nvSpPr>
        <p:spPr>
          <a:xfrm>
            <a:off x="4710953" y="3991816"/>
            <a:ext cx="3657600" cy="2057400"/>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 level</a:t>
            </a:r>
          </a:p>
          <a:p>
            <a:pPr lvl="6"/>
            <a:r>
              <a:rPr lang="en-US" dirty="0" smtClean="0"/>
              <a:t>Seventh level</a:t>
            </a:r>
          </a:p>
          <a:p>
            <a:pPr lvl="7"/>
            <a:r>
              <a:rPr lang="en-US" dirty="0" smtClean="0"/>
              <a:t>Eighth level</a:t>
            </a:r>
          </a:p>
          <a:p>
            <a:pPr lvl="8"/>
            <a:r>
              <a:rPr lang="en-US" dirty="0" smtClean="0"/>
              <a:t>Ninth level</a:t>
            </a:r>
            <a:endParaRP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Overlay-ContentSlides.png"/>
          <p:cNvPicPr>
            <a:picLocks noChangeAspect="1"/>
          </p:cNvPicPr>
          <p:nvPr/>
        </p:nvPicPr>
        <p:blipFill>
          <a:blip r:embed="rId2"/>
          <a:stretch>
            <a:fillRect/>
          </a:stretch>
        </p:blipFill>
        <p:spPr>
          <a:xfrm>
            <a:off x="150887" y="186645"/>
            <a:ext cx="8827266" cy="6483096"/>
          </a:xfrm>
          <a:prstGeom prst="rect">
            <a:avLst/>
          </a:prstGeom>
        </p:spPr>
      </p:pic>
      <p:sp>
        <p:nvSpPr>
          <p:cNvPr id="2" name="Title 1"/>
          <p:cNvSpPr>
            <a:spLocks noGrp="1"/>
          </p:cNvSpPr>
          <p:nvPr>
            <p:ph type="title"/>
          </p:nvPr>
        </p:nvSpPr>
        <p:spPr/>
        <p:txBody>
          <a:bodyPr/>
          <a:lstStyle/>
          <a:p>
            <a:r>
              <a:rPr lang="en-US" smtClean="0"/>
              <a:t>Click to edit Master title style</a:t>
            </a:r>
            <a:endParaRPr/>
          </a:p>
        </p:txBody>
      </p:sp>
      <p:sp>
        <p:nvSpPr>
          <p:cNvPr id="3" name="Date Placeholder 2"/>
          <p:cNvSpPr>
            <a:spLocks noGrp="1"/>
          </p:cNvSpPr>
          <p:nvPr>
            <p:ph type="dt" sz="half" idx="10"/>
          </p:nvPr>
        </p:nvSpPr>
        <p:spPr/>
        <p:txBody>
          <a:bodyPr/>
          <a:lstStyle/>
          <a:p>
            <a:fld id="{D140825E-4A15-4D39-8176-1F07E904CB30}" type="datetimeFigureOut">
              <a:rPr lang="en-US" smtClean="0"/>
              <a:t>17/10/12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3E4AAA4-6363-4581-962D-1ACCC2D600C5}"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slideLayout" Target="../slideLayouts/slideLayout16.xml"/><Relationship Id="rId17"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8" name="Round Diagonal Corner Rectangle 7"/>
          <p:cNvSpPr/>
          <p:nvPr/>
        </p:nvSpPr>
        <p:spPr>
          <a:xfrm>
            <a:off x="189707" y="189707"/>
            <a:ext cx="8764587" cy="6478587"/>
          </a:xfrm>
          <a:prstGeom prst="round2DiagRect">
            <a:avLst>
              <a:gd name="adj1" fmla="val 9416"/>
              <a:gd name="adj2" fmla="val 0"/>
            </a:avLst>
          </a:prstGeom>
          <a:gradFill>
            <a:gsLst>
              <a:gs pos="17000">
                <a:schemeClr val="bg2"/>
              </a:gs>
              <a:gs pos="100000">
                <a:schemeClr val="tx2"/>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Placeholder 1"/>
          <p:cNvSpPr>
            <a:spLocks noGrp="1"/>
          </p:cNvSpPr>
          <p:nvPr>
            <p:ph type="title"/>
          </p:nvPr>
        </p:nvSpPr>
        <p:spPr>
          <a:xfrm>
            <a:off x="779463" y="381000"/>
            <a:ext cx="7583487" cy="1044388"/>
          </a:xfrm>
          <a:prstGeom prst="rect">
            <a:avLst/>
          </a:prstGeom>
        </p:spPr>
        <p:txBody>
          <a:bodyPr vert="horz" lIns="91440" tIns="45720" rIns="91440" bIns="45720" rtlCol="0" anchor="b" anchorCtr="0">
            <a:noAutofit/>
          </a:bodyPr>
          <a:lstStyle/>
          <a:p>
            <a:r>
              <a:rPr lang="en-US" smtClean="0"/>
              <a:t>Click to edit Master title style</a:t>
            </a:r>
            <a:endParaRPr/>
          </a:p>
        </p:txBody>
      </p:sp>
      <p:sp>
        <p:nvSpPr>
          <p:cNvPr id="3" name="Text Placeholder 2"/>
          <p:cNvSpPr>
            <a:spLocks noGrp="1"/>
          </p:cNvSpPr>
          <p:nvPr>
            <p:ph type="body" idx="1"/>
          </p:nvPr>
        </p:nvSpPr>
        <p:spPr>
          <a:xfrm>
            <a:off x="779463" y="1828800"/>
            <a:ext cx="7583487" cy="4208930"/>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 level</a:t>
            </a:r>
          </a:p>
          <a:p>
            <a:pPr lvl="6"/>
            <a:r>
              <a:rPr lang="en-US" dirty="0" smtClean="0"/>
              <a:t>Seventh level</a:t>
            </a:r>
          </a:p>
          <a:p>
            <a:pPr lvl="7"/>
            <a:r>
              <a:rPr lang="en-US" dirty="0" smtClean="0"/>
              <a:t>Eighth level</a:t>
            </a:r>
          </a:p>
          <a:p>
            <a:pPr lvl="8"/>
            <a:r>
              <a:rPr lang="en-US" dirty="0" smtClean="0"/>
              <a:t>Ninth level</a:t>
            </a:r>
            <a:endParaRPr dirty="0"/>
          </a:p>
        </p:txBody>
      </p:sp>
      <p:sp>
        <p:nvSpPr>
          <p:cNvPr id="4" name="Date Placeholder 3"/>
          <p:cNvSpPr>
            <a:spLocks noGrp="1"/>
          </p:cNvSpPr>
          <p:nvPr>
            <p:ph type="dt" sz="half" idx="2"/>
          </p:nvPr>
        </p:nvSpPr>
        <p:spPr>
          <a:xfrm>
            <a:off x="381000" y="6288741"/>
            <a:ext cx="1887537" cy="365125"/>
          </a:xfrm>
          <a:prstGeom prst="rect">
            <a:avLst/>
          </a:prstGeom>
        </p:spPr>
        <p:txBody>
          <a:bodyPr vert="horz" lIns="91440" tIns="45720" rIns="91440" bIns="45720" rtlCol="0" anchor="ctr"/>
          <a:lstStyle>
            <a:lvl1pPr algn="l">
              <a:defRPr sz="1200">
                <a:solidFill>
                  <a:schemeClr val="bg2"/>
                </a:solidFill>
              </a:defRPr>
            </a:lvl1pPr>
          </a:lstStyle>
          <a:p>
            <a:fld id="{D140825E-4A15-4D39-8176-1F07E904CB30}" type="datetimeFigureOut">
              <a:rPr lang="en-US" smtClean="0"/>
              <a:t>17/10/12</a:t>
            </a:fld>
            <a:endParaRPr lang="en-US"/>
          </a:p>
        </p:txBody>
      </p:sp>
      <p:sp>
        <p:nvSpPr>
          <p:cNvPr id="5" name="Footer Placeholder 4"/>
          <p:cNvSpPr>
            <a:spLocks noGrp="1"/>
          </p:cNvSpPr>
          <p:nvPr>
            <p:ph type="ftr" sz="quarter" idx="3"/>
          </p:nvPr>
        </p:nvSpPr>
        <p:spPr>
          <a:xfrm>
            <a:off x="3304615" y="6288741"/>
            <a:ext cx="5238750" cy="365125"/>
          </a:xfrm>
          <a:prstGeom prst="rect">
            <a:avLst/>
          </a:prstGeom>
        </p:spPr>
        <p:txBody>
          <a:bodyPr vert="horz" lIns="91440" tIns="45720" rIns="91440" bIns="45720" rtlCol="0" anchor="ctr"/>
          <a:lstStyle>
            <a:lvl1pPr algn="r">
              <a:defRPr sz="1200">
                <a:solidFill>
                  <a:schemeClr val="bg2"/>
                </a:solidFill>
              </a:defRPr>
            </a:lvl1pPr>
          </a:lstStyle>
          <a:p>
            <a:endParaRPr lang="en-US"/>
          </a:p>
        </p:txBody>
      </p:sp>
      <p:sp>
        <p:nvSpPr>
          <p:cNvPr id="6" name="Slide Number Placeholder 5"/>
          <p:cNvSpPr>
            <a:spLocks noGrp="1"/>
          </p:cNvSpPr>
          <p:nvPr>
            <p:ph type="sldNum" sz="quarter" idx="4"/>
          </p:nvPr>
        </p:nvSpPr>
        <p:spPr>
          <a:xfrm>
            <a:off x="8404411" y="219635"/>
            <a:ext cx="493059" cy="365125"/>
          </a:xfrm>
          <a:prstGeom prst="rect">
            <a:avLst/>
          </a:prstGeom>
        </p:spPr>
        <p:txBody>
          <a:bodyPr vert="horz" lIns="91440" tIns="45720" rIns="91440" bIns="45720" rtlCol="0" anchor="ctr"/>
          <a:lstStyle>
            <a:lvl1pPr algn="r">
              <a:defRPr sz="1200">
                <a:solidFill>
                  <a:schemeClr val="tx2"/>
                </a:solidFill>
              </a:defRPr>
            </a:lvl1pPr>
          </a:lstStyle>
          <a:p>
            <a:fld id="{93E4AAA4-6363-4581-962D-1ACCC2D600C5}"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914400" rtl="0" eaLnBrk="1" latinLnBrk="0" hangingPunct="1">
        <a:spcBef>
          <a:spcPct val="0"/>
        </a:spcBef>
        <a:buNone/>
        <a:defRPr sz="3800" kern="1200">
          <a:solidFill>
            <a:schemeClr val="bg1"/>
          </a:solidFill>
          <a:latin typeface="+mj-lt"/>
          <a:ea typeface="+mj-ea"/>
          <a:cs typeface="+mj-cs"/>
        </a:defRPr>
      </a:lvl1pPr>
    </p:titleStyle>
    <p:bodyStyle>
      <a:lvl1pPr marL="282575" indent="-282575" algn="l" defTabSz="914400" rtl="0" eaLnBrk="1" latinLnBrk="0" hangingPunct="1">
        <a:spcBef>
          <a:spcPts val="2000"/>
        </a:spcBef>
        <a:buFont typeface="Wingdings 2" pitchFamily="18" charset="2"/>
        <a:buChar char=""/>
        <a:defRPr sz="2200" kern="1200">
          <a:solidFill>
            <a:schemeClr val="bg1"/>
          </a:solidFill>
          <a:latin typeface="+mn-lt"/>
          <a:ea typeface="+mn-ea"/>
          <a:cs typeface="+mn-cs"/>
        </a:defRPr>
      </a:lvl1pPr>
      <a:lvl2pPr marL="577850" indent="-295275" algn="l" defTabSz="914400" rtl="0" eaLnBrk="1" latinLnBrk="0" hangingPunct="1">
        <a:spcBef>
          <a:spcPts val="600"/>
        </a:spcBef>
        <a:buFont typeface="Wingdings 2" pitchFamily="18" charset="2"/>
        <a:buChar char=""/>
        <a:defRPr sz="2000" kern="1200">
          <a:solidFill>
            <a:schemeClr val="bg1"/>
          </a:solidFill>
          <a:latin typeface="+mn-lt"/>
          <a:ea typeface="+mn-ea"/>
          <a:cs typeface="+mn-cs"/>
        </a:defRPr>
      </a:lvl2pPr>
      <a:lvl3pPr marL="860425" indent="-282575" algn="l" defTabSz="914400" rtl="0" eaLnBrk="1" latinLnBrk="0" hangingPunct="1">
        <a:spcBef>
          <a:spcPts val="600"/>
        </a:spcBef>
        <a:buFont typeface="Wingdings 2" pitchFamily="18" charset="2"/>
        <a:buChar char=""/>
        <a:defRPr sz="1800" kern="1200">
          <a:solidFill>
            <a:schemeClr val="bg1"/>
          </a:solidFill>
          <a:latin typeface="+mn-lt"/>
          <a:ea typeface="+mn-ea"/>
          <a:cs typeface="+mn-cs"/>
        </a:defRPr>
      </a:lvl3pPr>
      <a:lvl4pPr marL="1143000" indent="-282575" algn="l" defTabSz="914400" rtl="0" eaLnBrk="1" latinLnBrk="0" hangingPunct="1">
        <a:spcBef>
          <a:spcPts val="600"/>
        </a:spcBef>
        <a:buFont typeface="Wingdings 2" pitchFamily="18" charset="2"/>
        <a:buChar char=""/>
        <a:defRPr sz="1800" kern="1200">
          <a:solidFill>
            <a:schemeClr val="bg1"/>
          </a:solidFill>
          <a:latin typeface="+mn-lt"/>
          <a:ea typeface="+mn-ea"/>
          <a:cs typeface="+mn-cs"/>
        </a:defRPr>
      </a:lvl4pPr>
      <a:lvl5pPr marL="1425575" indent="-282575" algn="l" defTabSz="914400" rtl="0" eaLnBrk="1" latinLnBrk="0" hangingPunct="1">
        <a:spcBef>
          <a:spcPts val="600"/>
        </a:spcBef>
        <a:buFont typeface="Wingdings 2" pitchFamily="18" charset="2"/>
        <a:buChar char=""/>
        <a:defRPr sz="1800" kern="1200">
          <a:solidFill>
            <a:schemeClr val="bg1"/>
          </a:solidFill>
          <a:latin typeface="+mn-lt"/>
          <a:ea typeface="+mn-ea"/>
          <a:cs typeface="+mn-cs"/>
        </a:defRPr>
      </a:lvl5pPr>
      <a:lvl6pPr marL="1711325" indent="-288925" algn="l" defTabSz="914400" rtl="0" eaLnBrk="1" latinLnBrk="0" hangingPunct="1">
        <a:spcBef>
          <a:spcPct val="20000"/>
        </a:spcBef>
        <a:buFont typeface="Wingdings 2" pitchFamily="18" charset="2"/>
        <a:buChar char=""/>
        <a:defRPr lang="en-US" sz="1800" kern="1200" dirty="0" smtClean="0">
          <a:solidFill>
            <a:schemeClr val="bg1"/>
          </a:solidFill>
          <a:latin typeface="+mn-lt"/>
          <a:ea typeface="+mn-ea"/>
          <a:cs typeface="+mn-cs"/>
        </a:defRPr>
      </a:lvl6pPr>
      <a:lvl7pPr marL="2000250" indent="-288925" algn="l" defTabSz="914400" rtl="0" eaLnBrk="1" latinLnBrk="0" hangingPunct="1">
        <a:spcBef>
          <a:spcPct val="20000"/>
        </a:spcBef>
        <a:buFont typeface="Wingdings 2" pitchFamily="18" charset="2"/>
        <a:buChar char=""/>
        <a:defRPr lang="en-US" sz="1800" kern="1200" dirty="0" smtClean="0">
          <a:solidFill>
            <a:schemeClr val="bg1"/>
          </a:solidFill>
          <a:latin typeface="+mn-lt"/>
          <a:ea typeface="+mn-ea"/>
          <a:cs typeface="+mn-cs"/>
        </a:defRPr>
      </a:lvl7pPr>
      <a:lvl8pPr marL="2290763" indent="-288925" algn="l" defTabSz="914400" rtl="0" eaLnBrk="1" latinLnBrk="0" hangingPunct="1">
        <a:spcBef>
          <a:spcPct val="20000"/>
        </a:spcBef>
        <a:buFont typeface="Wingdings 2" pitchFamily="18" charset="2"/>
        <a:buChar char=""/>
        <a:defRPr lang="en-US" sz="1800" kern="1200" dirty="0" smtClean="0">
          <a:solidFill>
            <a:schemeClr val="bg1"/>
          </a:solidFill>
          <a:latin typeface="+mn-lt"/>
          <a:ea typeface="+mn-ea"/>
          <a:cs typeface="+mn-cs"/>
        </a:defRPr>
      </a:lvl8pPr>
      <a:lvl9pPr marL="2571750" indent="-288925" algn="l" defTabSz="914400" rtl="0" eaLnBrk="1" latinLnBrk="0" hangingPunct="1">
        <a:spcBef>
          <a:spcPct val="20000"/>
        </a:spcBef>
        <a:buFont typeface="Wingdings 2" pitchFamily="18" charset="2"/>
        <a:buChar char=""/>
        <a:defRPr lang="en-US" sz="1800" kern="1200" dirty="0">
          <a:solidFill>
            <a:schemeClr val="bg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9.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chart" Target="../charts/char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1.xml"/><Relationship Id="rId4" Type="http://schemas.openxmlformats.org/officeDocument/2006/relationships/diagramQuickStyle" Target="../diagrams/quickStyle1.xml"/><Relationship Id="rId5" Type="http://schemas.openxmlformats.org/officeDocument/2006/relationships/diagramColors" Target="../diagrams/colors1.xml"/><Relationship Id="rId6" Type="http://schemas.microsoft.com/office/2007/relationships/diagramDrawing" Target="../diagrams/drawing1.xml"/><Relationship Id="rId1" Type="http://schemas.openxmlformats.org/officeDocument/2006/relationships/slideLayout" Target="../slideLayouts/slideLayout2.xml"/><Relationship Id="rId2" Type="http://schemas.openxmlformats.org/officeDocument/2006/relationships/diagramData" Target="../diagrams/data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chart" Target="../charts/char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chart" Target="../charts/char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46546" y="427182"/>
            <a:ext cx="7716404" cy="2516909"/>
          </a:xfrm>
        </p:spPr>
        <p:txBody>
          <a:bodyPr>
            <a:normAutofit/>
          </a:bodyPr>
          <a:lstStyle/>
          <a:p>
            <a:pPr algn="just"/>
            <a:r>
              <a:rPr lang="fr-FR" sz="2800" dirty="0" smtClean="0">
                <a:solidFill>
                  <a:srgbClr val="000000"/>
                </a:solidFill>
              </a:rPr>
              <a:t>Intérêt et résultats des prothèses aortiques pour implantation secondaire d’un greffon rénal </a:t>
            </a:r>
            <a:endParaRPr lang="fr-FR" sz="2800" dirty="0">
              <a:solidFill>
                <a:srgbClr val="000000"/>
              </a:solidFill>
            </a:endParaRPr>
          </a:p>
        </p:txBody>
      </p:sp>
      <p:sp>
        <p:nvSpPr>
          <p:cNvPr id="3" name="Sous-titre 2"/>
          <p:cNvSpPr>
            <a:spLocks noGrp="1"/>
          </p:cNvSpPr>
          <p:nvPr>
            <p:ph type="subTitle" idx="1"/>
          </p:nvPr>
        </p:nvSpPr>
        <p:spPr>
          <a:xfrm>
            <a:off x="1600201" y="3966881"/>
            <a:ext cx="6762749" cy="2364645"/>
          </a:xfrm>
        </p:spPr>
        <p:txBody>
          <a:bodyPr/>
          <a:lstStyle/>
          <a:p>
            <a:r>
              <a:rPr lang="fr-FR" dirty="0" smtClean="0"/>
              <a:t>Thèse pour l’obtention du diplôme d’Etat de docteur en médecine</a:t>
            </a:r>
          </a:p>
          <a:p>
            <a:endParaRPr lang="fr-FR" dirty="0" smtClean="0"/>
          </a:p>
          <a:p>
            <a:r>
              <a:rPr lang="fr-FR" dirty="0" smtClean="0"/>
              <a:t>Julien Morin, né le 03/10/81 à Caen,</a:t>
            </a:r>
          </a:p>
          <a:p>
            <a:r>
              <a:rPr lang="fr-FR" dirty="0" smtClean="0"/>
              <a:t>Service du Pr Midy, Chirurgie Vasculaire et Générale</a:t>
            </a:r>
          </a:p>
          <a:p>
            <a:r>
              <a:rPr lang="fr-FR" dirty="0" smtClean="0"/>
              <a:t>CHU Pellegrin, Bordeaux </a:t>
            </a:r>
            <a:endParaRPr lang="fr-FR" dirty="0"/>
          </a:p>
        </p:txBody>
      </p:sp>
      <p:pic>
        <p:nvPicPr>
          <p:cNvPr id="4" name="Picture 8" descr="CHU"/>
          <p:cNvPicPr>
            <a:picLocks noChangeAspect="1" noChangeArrowheads="1"/>
          </p:cNvPicPr>
          <p:nvPr/>
        </p:nvPicPr>
        <p:blipFill>
          <a:blip r:embed="rId2"/>
          <a:srcRect/>
          <a:stretch>
            <a:fillRect/>
          </a:stretch>
        </p:blipFill>
        <p:spPr bwMode="auto">
          <a:xfrm>
            <a:off x="381000" y="5335352"/>
            <a:ext cx="1066800" cy="996175"/>
          </a:xfrm>
          <a:prstGeom prst="rect">
            <a:avLst/>
          </a:prstGeom>
          <a:noFill/>
          <a:ln w="9525">
            <a:noFill/>
            <a:miter lim="800000"/>
            <a:headEnd/>
            <a:tailEnd/>
          </a:ln>
          <a:effectLst/>
        </p:spPr>
      </p:pic>
    </p:spTree>
    <p:extLst>
      <p:ext uri="{BB962C8B-B14F-4D97-AF65-F5344CB8AC3E}">
        <p14:creationId xmlns:p14="http://schemas.microsoft.com/office/powerpoint/2010/main" val="339255743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z="2800" dirty="0" smtClean="0">
                <a:solidFill>
                  <a:srgbClr val="000000"/>
                </a:solidFill>
              </a:rPr>
              <a:t>Caractéristiques de la population des 18 patients greffés</a:t>
            </a:r>
            <a:endParaRPr lang="fr-FR" sz="2800" dirty="0">
              <a:solidFill>
                <a:srgbClr val="000000"/>
              </a:solidFill>
            </a:endParaRPr>
          </a:p>
        </p:txBody>
      </p:sp>
      <p:sp>
        <p:nvSpPr>
          <p:cNvPr id="3" name="Espace réservé du contenu 2"/>
          <p:cNvSpPr>
            <a:spLocks noGrp="1"/>
          </p:cNvSpPr>
          <p:nvPr>
            <p:ph idx="1"/>
          </p:nvPr>
        </p:nvSpPr>
        <p:spPr/>
        <p:txBody>
          <a:bodyPr>
            <a:normAutofit/>
          </a:bodyPr>
          <a:lstStyle/>
          <a:p>
            <a:r>
              <a:rPr lang="fr-FR" sz="1800" b="1" i="1" u="sng" dirty="0">
                <a:solidFill>
                  <a:srgbClr val="000000"/>
                </a:solidFill>
              </a:rPr>
              <a:t>E</a:t>
            </a:r>
            <a:r>
              <a:rPr lang="fr-FR" sz="1800" b="1" i="1" u="sng" dirty="0" smtClean="0">
                <a:solidFill>
                  <a:srgbClr val="000000"/>
                </a:solidFill>
              </a:rPr>
              <a:t>tiologies des néphropathies initiales chez les greffés</a:t>
            </a:r>
            <a:endParaRPr lang="fr-FR" sz="1800" b="1" i="1" u="sng" dirty="0">
              <a:solidFill>
                <a:srgbClr val="000000"/>
              </a:solidFill>
            </a:endParaRPr>
          </a:p>
        </p:txBody>
      </p:sp>
      <p:graphicFrame>
        <p:nvGraphicFramePr>
          <p:cNvPr id="4" name="Tableau 3"/>
          <p:cNvGraphicFramePr>
            <a:graphicFrameLocks noGrp="1"/>
          </p:cNvGraphicFramePr>
          <p:nvPr>
            <p:extLst>
              <p:ext uri="{D42A27DB-BD31-4B8C-83A1-F6EECF244321}">
                <p14:modId xmlns:p14="http://schemas.microsoft.com/office/powerpoint/2010/main" val="3687556289"/>
              </p:ext>
            </p:extLst>
          </p:nvPr>
        </p:nvGraphicFramePr>
        <p:xfrm>
          <a:off x="1408545" y="2470727"/>
          <a:ext cx="6096000" cy="3403600"/>
        </p:xfrm>
        <a:graphic>
          <a:graphicData uri="http://schemas.openxmlformats.org/drawingml/2006/table">
            <a:tbl>
              <a:tblPr firstRow="1" bandRow="1">
                <a:tableStyleId>{69012ECD-51FC-41F1-AA8D-1B2483CD663E}</a:tableStyleId>
              </a:tblPr>
              <a:tblGrid>
                <a:gridCol w="3048000"/>
                <a:gridCol w="3048000"/>
              </a:tblGrid>
              <a:tr h="370840">
                <a:tc>
                  <a:txBody>
                    <a:bodyPr/>
                    <a:lstStyle/>
                    <a:p>
                      <a:r>
                        <a:rPr lang="fr-FR" dirty="0" smtClean="0"/>
                        <a:t>Néphropathies initiales</a:t>
                      </a:r>
                      <a:endParaRPr lang="fr-FR" dirty="0"/>
                    </a:p>
                  </a:txBody>
                  <a:tcPr/>
                </a:tc>
                <a:tc>
                  <a:txBody>
                    <a:bodyPr/>
                    <a:lstStyle/>
                    <a:p>
                      <a:r>
                        <a:rPr lang="fr-FR" dirty="0" smtClean="0"/>
                        <a:t>Effectif patient n= 18</a:t>
                      </a:r>
                      <a:endParaRPr lang="fr-FR" dirty="0"/>
                    </a:p>
                  </a:txBody>
                  <a:tcPr/>
                </a:tc>
              </a:tr>
              <a:tr h="370840">
                <a:tc>
                  <a:txBody>
                    <a:bodyPr/>
                    <a:lstStyle/>
                    <a:p>
                      <a:r>
                        <a:rPr lang="fr-FR" dirty="0" smtClean="0">
                          <a:solidFill>
                            <a:schemeClr val="bg1"/>
                          </a:solidFill>
                        </a:rPr>
                        <a:t>Glomérulonéphrites chroniques</a:t>
                      </a:r>
                      <a:endParaRPr lang="fr-FR" dirty="0">
                        <a:solidFill>
                          <a:schemeClr val="bg1"/>
                        </a:solidFill>
                      </a:endParaRPr>
                    </a:p>
                  </a:txBody>
                  <a:tcPr/>
                </a:tc>
                <a:tc>
                  <a:txBody>
                    <a:bodyPr/>
                    <a:lstStyle/>
                    <a:p>
                      <a:r>
                        <a:rPr lang="fr-FR" dirty="0" smtClean="0">
                          <a:solidFill>
                            <a:schemeClr val="bg1"/>
                          </a:solidFill>
                        </a:rPr>
                        <a:t>6</a:t>
                      </a:r>
                      <a:endParaRPr lang="fr-FR" dirty="0">
                        <a:solidFill>
                          <a:schemeClr val="bg1"/>
                        </a:solidFill>
                      </a:endParaRPr>
                    </a:p>
                  </a:txBody>
                  <a:tcPr/>
                </a:tc>
              </a:tr>
              <a:tr h="370840">
                <a:tc>
                  <a:txBody>
                    <a:bodyPr/>
                    <a:lstStyle/>
                    <a:p>
                      <a:r>
                        <a:rPr lang="fr-FR" dirty="0" smtClean="0">
                          <a:solidFill>
                            <a:schemeClr val="bg1"/>
                          </a:solidFill>
                        </a:rPr>
                        <a:t>Néphrites tubulo-interstitielles chroniques</a:t>
                      </a:r>
                      <a:endParaRPr lang="fr-FR" dirty="0">
                        <a:solidFill>
                          <a:schemeClr val="bg1"/>
                        </a:solidFill>
                      </a:endParaRPr>
                    </a:p>
                  </a:txBody>
                  <a:tcPr/>
                </a:tc>
                <a:tc>
                  <a:txBody>
                    <a:bodyPr/>
                    <a:lstStyle/>
                    <a:p>
                      <a:r>
                        <a:rPr lang="fr-FR" dirty="0" smtClean="0">
                          <a:solidFill>
                            <a:schemeClr val="bg1"/>
                          </a:solidFill>
                        </a:rPr>
                        <a:t>3</a:t>
                      </a:r>
                      <a:endParaRPr lang="fr-FR" dirty="0">
                        <a:solidFill>
                          <a:schemeClr val="bg1"/>
                        </a:solidFill>
                      </a:endParaRPr>
                    </a:p>
                  </a:txBody>
                  <a:tcPr/>
                </a:tc>
              </a:tr>
              <a:tr h="370840">
                <a:tc>
                  <a:txBody>
                    <a:bodyPr/>
                    <a:lstStyle/>
                    <a:p>
                      <a:r>
                        <a:rPr lang="fr-FR" dirty="0" smtClean="0">
                          <a:solidFill>
                            <a:schemeClr val="bg1"/>
                          </a:solidFill>
                        </a:rPr>
                        <a:t>Néphropathies héréditaires</a:t>
                      </a:r>
                      <a:endParaRPr lang="fr-FR" dirty="0">
                        <a:solidFill>
                          <a:schemeClr val="bg1"/>
                        </a:solidFill>
                      </a:endParaRPr>
                    </a:p>
                  </a:txBody>
                  <a:tcPr/>
                </a:tc>
                <a:tc>
                  <a:txBody>
                    <a:bodyPr/>
                    <a:lstStyle/>
                    <a:p>
                      <a:r>
                        <a:rPr lang="fr-FR" dirty="0" smtClean="0">
                          <a:solidFill>
                            <a:schemeClr val="bg1"/>
                          </a:solidFill>
                        </a:rPr>
                        <a:t>2</a:t>
                      </a:r>
                      <a:endParaRPr lang="fr-FR" dirty="0">
                        <a:solidFill>
                          <a:schemeClr val="bg1"/>
                        </a:solidFill>
                      </a:endParaRPr>
                    </a:p>
                  </a:txBody>
                  <a:tcPr/>
                </a:tc>
              </a:tr>
              <a:tr h="370840">
                <a:tc>
                  <a:txBody>
                    <a:bodyPr/>
                    <a:lstStyle/>
                    <a:p>
                      <a:r>
                        <a:rPr lang="fr-FR" dirty="0" smtClean="0">
                          <a:solidFill>
                            <a:schemeClr val="bg1"/>
                          </a:solidFill>
                        </a:rPr>
                        <a:t>Néphropathie liée à une pathologie urologique</a:t>
                      </a:r>
                      <a:endParaRPr lang="fr-FR" dirty="0">
                        <a:solidFill>
                          <a:schemeClr val="bg1"/>
                        </a:solidFill>
                      </a:endParaRPr>
                    </a:p>
                  </a:txBody>
                  <a:tcPr/>
                </a:tc>
                <a:tc>
                  <a:txBody>
                    <a:bodyPr/>
                    <a:lstStyle/>
                    <a:p>
                      <a:r>
                        <a:rPr lang="fr-FR" dirty="0" smtClean="0">
                          <a:solidFill>
                            <a:schemeClr val="bg1"/>
                          </a:solidFill>
                        </a:rPr>
                        <a:t>1</a:t>
                      </a:r>
                      <a:endParaRPr lang="fr-FR" dirty="0">
                        <a:solidFill>
                          <a:schemeClr val="bg1"/>
                        </a:solidFill>
                      </a:endParaRPr>
                    </a:p>
                  </a:txBody>
                  <a:tcPr/>
                </a:tc>
              </a:tr>
              <a:tr h="370840">
                <a:tc>
                  <a:txBody>
                    <a:bodyPr/>
                    <a:lstStyle/>
                    <a:p>
                      <a:r>
                        <a:rPr lang="fr-FR" dirty="0" smtClean="0">
                          <a:solidFill>
                            <a:schemeClr val="bg1"/>
                          </a:solidFill>
                        </a:rPr>
                        <a:t>Néphropathies vasculaires</a:t>
                      </a:r>
                      <a:endParaRPr lang="fr-FR" dirty="0">
                        <a:solidFill>
                          <a:schemeClr val="bg1"/>
                        </a:solidFill>
                      </a:endParaRPr>
                    </a:p>
                  </a:txBody>
                  <a:tcPr/>
                </a:tc>
                <a:tc>
                  <a:txBody>
                    <a:bodyPr/>
                    <a:lstStyle/>
                    <a:p>
                      <a:r>
                        <a:rPr lang="fr-FR" dirty="0" smtClean="0">
                          <a:solidFill>
                            <a:schemeClr val="bg1"/>
                          </a:solidFill>
                        </a:rPr>
                        <a:t>3</a:t>
                      </a:r>
                      <a:endParaRPr lang="fr-FR" dirty="0">
                        <a:solidFill>
                          <a:schemeClr val="bg1"/>
                        </a:solidFill>
                      </a:endParaRPr>
                    </a:p>
                  </a:txBody>
                  <a:tcPr/>
                </a:tc>
              </a:tr>
              <a:tr h="370840">
                <a:tc>
                  <a:txBody>
                    <a:bodyPr/>
                    <a:lstStyle/>
                    <a:p>
                      <a:r>
                        <a:rPr lang="fr-FR" dirty="0" smtClean="0">
                          <a:solidFill>
                            <a:schemeClr val="bg1"/>
                          </a:solidFill>
                        </a:rPr>
                        <a:t>Inconnues</a:t>
                      </a:r>
                      <a:endParaRPr lang="fr-FR" dirty="0">
                        <a:solidFill>
                          <a:schemeClr val="bg1"/>
                        </a:solidFill>
                      </a:endParaRPr>
                    </a:p>
                  </a:txBody>
                  <a:tcPr/>
                </a:tc>
                <a:tc>
                  <a:txBody>
                    <a:bodyPr/>
                    <a:lstStyle/>
                    <a:p>
                      <a:r>
                        <a:rPr lang="fr-FR" dirty="0" smtClean="0">
                          <a:solidFill>
                            <a:schemeClr val="bg1"/>
                          </a:solidFill>
                        </a:rPr>
                        <a:t>3</a:t>
                      </a:r>
                      <a:endParaRPr lang="fr-FR" dirty="0">
                        <a:solidFill>
                          <a:schemeClr val="bg1"/>
                        </a:solidFill>
                      </a:endParaRPr>
                    </a:p>
                  </a:txBody>
                  <a:tcPr/>
                </a:tc>
              </a:tr>
            </a:tbl>
          </a:graphicData>
        </a:graphic>
      </p:graphicFrame>
    </p:spTree>
    <p:extLst>
      <p:ext uri="{BB962C8B-B14F-4D97-AF65-F5344CB8AC3E}">
        <p14:creationId xmlns:p14="http://schemas.microsoft.com/office/powerpoint/2010/main" val="323857457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z="2800" dirty="0" smtClean="0">
                <a:solidFill>
                  <a:srgbClr val="000000"/>
                </a:solidFill>
              </a:rPr>
              <a:t>Caractéristiques des 18 greffes</a:t>
            </a:r>
            <a:endParaRPr lang="fr-FR" sz="2800" dirty="0">
              <a:solidFill>
                <a:srgbClr val="000000"/>
              </a:solidFill>
            </a:endParaRPr>
          </a:p>
        </p:txBody>
      </p:sp>
      <p:sp>
        <p:nvSpPr>
          <p:cNvPr id="3" name="Espace réservé du contenu 2"/>
          <p:cNvSpPr>
            <a:spLocks noGrp="1"/>
          </p:cNvSpPr>
          <p:nvPr>
            <p:ph idx="1"/>
          </p:nvPr>
        </p:nvSpPr>
        <p:spPr/>
        <p:txBody>
          <a:bodyPr/>
          <a:lstStyle/>
          <a:p>
            <a:r>
              <a:rPr lang="fr-FR" sz="1800" dirty="0" smtClean="0">
                <a:solidFill>
                  <a:srgbClr val="000000"/>
                </a:solidFill>
              </a:rPr>
              <a:t>Choix du côté : croisé 11/16 soit 68,8%</a:t>
            </a:r>
          </a:p>
          <a:p>
            <a:endParaRPr lang="fr-FR" dirty="0" smtClean="0">
              <a:solidFill>
                <a:srgbClr val="000000"/>
              </a:solidFill>
            </a:endParaRPr>
          </a:p>
          <a:p>
            <a:endParaRPr lang="fr-FR" dirty="0" smtClean="0">
              <a:solidFill>
                <a:srgbClr val="000000"/>
              </a:solidFill>
            </a:endParaRPr>
          </a:p>
          <a:p>
            <a:r>
              <a:rPr lang="fr-FR" sz="1600" dirty="0" smtClean="0">
                <a:solidFill>
                  <a:srgbClr val="000000"/>
                </a:solidFill>
              </a:rPr>
              <a:t>1 seul rein en intra-péritonéal</a:t>
            </a:r>
            <a:endParaRPr lang="fr-FR" sz="1600" dirty="0">
              <a:solidFill>
                <a:srgbClr val="000000"/>
              </a:solidFill>
            </a:endParaRPr>
          </a:p>
          <a:p>
            <a:r>
              <a:rPr lang="fr-FR" sz="1800" dirty="0" smtClean="0">
                <a:solidFill>
                  <a:srgbClr val="000000"/>
                </a:solidFill>
              </a:rPr>
              <a:t>Durées d’ischémies</a:t>
            </a:r>
          </a:p>
          <a:p>
            <a:pPr lvl="1"/>
            <a:r>
              <a:rPr lang="fr-FR" sz="1600" dirty="0" smtClean="0">
                <a:solidFill>
                  <a:srgbClr val="000000"/>
                </a:solidFill>
              </a:rPr>
              <a:t>Ischémie froide : 875 mn</a:t>
            </a:r>
          </a:p>
          <a:p>
            <a:pPr lvl="1"/>
            <a:r>
              <a:rPr lang="fr-FR" sz="1600" dirty="0" smtClean="0">
                <a:solidFill>
                  <a:srgbClr val="000000"/>
                </a:solidFill>
              </a:rPr>
              <a:t>Ischémie tiède: 87 mn</a:t>
            </a:r>
          </a:p>
          <a:p>
            <a:r>
              <a:rPr lang="fr-FR" sz="1800" dirty="0" smtClean="0">
                <a:solidFill>
                  <a:srgbClr val="000000"/>
                </a:solidFill>
              </a:rPr>
              <a:t>Nombre de greffes : tous 1</a:t>
            </a:r>
            <a:r>
              <a:rPr lang="fr-FR" sz="1800" baseline="30000" dirty="0" smtClean="0">
                <a:solidFill>
                  <a:srgbClr val="000000"/>
                </a:solidFill>
              </a:rPr>
              <a:t>ère</a:t>
            </a:r>
            <a:r>
              <a:rPr lang="fr-FR" sz="1800" dirty="0" smtClean="0">
                <a:solidFill>
                  <a:srgbClr val="000000"/>
                </a:solidFill>
              </a:rPr>
              <a:t> greffe sauf une</a:t>
            </a:r>
            <a:endParaRPr lang="fr-FR" sz="1800" dirty="0">
              <a:solidFill>
                <a:srgbClr val="000000"/>
              </a:solidFill>
            </a:endParaRPr>
          </a:p>
        </p:txBody>
      </p:sp>
      <p:graphicFrame>
        <p:nvGraphicFramePr>
          <p:cNvPr id="4" name="Tableau 3"/>
          <p:cNvGraphicFramePr>
            <a:graphicFrameLocks noGrp="1"/>
          </p:cNvGraphicFramePr>
          <p:nvPr>
            <p:extLst>
              <p:ext uri="{D42A27DB-BD31-4B8C-83A1-F6EECF244321}">
                <p14:modId xmlns:p14="http://schemas.microsoft.com/office/powerpoint/2010/main" val="3000715387"/>
              </p:ext>
            </p:extLst>
          </p:nvPr>
        </p:nvGraphicFramePr>
        <p:xfrm>
          <a:off x="2266950" y="2332180"/>
          <a:ext cx="6096000" cy="1112520"/>
        </p:xfrm>
        <a:graphic>
          <a:graphicData uri="http://schemas.openxmlformats.org/drawingml/2006/table">
            <a:tbl>
              <a:tblPr firstRow="1" bandRow="1">
                <a:tableStyleId>{72833802-FEF1-4C79-8D5D-14CF1EAF98D9}</a:tableStyleId>
              </a:tblPr>
              <a:tblGrid>
                <a:gridCol w="2032000"/>
                <a:gridCol w="2032000"/>
                <a:gridCol w="2032000"/>
              </a:tblGrid>
              <a:tr h="370840">
                <a:tc>
                  <a:txBody>
                    <a:bodyPr/>
                    <a:lstStyle/>
                    <a:p>
                      <a:endParaRPr lang="fr-FR" dirty="0"/>
                    </a:p>
                  </a:txBody>
                  <a:tcPr/>
                </a:tc>
                <a:tc>
                  <a:txBody>
                    <a:bodyPr/>
                    <a:lstStyle/>
                    <a:p>
                      <a:r>
                        <a:rPr lang="fr-FR" dirty="0" smtClean="0"/>
                        <a:t>Côté droit</a:t>
                      </a:r>
                      <a:endParaRPr lang="fr-FR" dirty="0"/>
                    </a:p>
                  </a:txBody>
                  <a:tcPr/>
                </a:tc>
                <a:tc>
                  <a:txBody>
                    <a:bodyPr/>
                    <a:lstStyle/>
                    <a:p>
                      <a:r>
                        <a:rPr lang="fr-FR" dirty="0" smtClean="0"/>
                        <a:t>Côté gauche</a:t>
                      </a:r>
                      <a:endParaRPr lang="fr-FR" dirty="0"/>
                    </a:p>
                  </a:txBody>
                  <a:tcPr/>
                </a:tc>
              </a:tr>
              <a:tr h="370840">
                <a:tc>
                  <a:txBody>
                    <a:bodyPr/>
                    <a:lstStyle/>
                    <a:p>
                      <a:r>
                        <a:rPr lang="fr-FR" dirty="0" smtClean="0">
                          <a:solidFill>
                            <a:schemeClr val="bg1"/>
                          </a:solidFill>
                        </a:rPr>
                        <a:t>Rein droit</a:t>
                      </a:r>
                      <a:endParaRPr lang="fr-FR" dirty="0">
                        <a:solidFill>
                          <a:schemeClr val="bg1"/>
                        </a:solidFill>
                      </a:endParaRPr>
                    </a:p>
                  </a:txBody>
                  <a:tcPr/>
                </a:tc>
                <a:tc>
                  <a:txBody>
                    <a:bodyPr/>
                    <a:lstStyle/>
                    <a:p>
                      <a:r>
                        <a:rPr lang="fr-FR" dirty="0" smtClean="0">
                          <a:solidFill>
                            <a:srgbClr val="FFFFFF"/>
                          </a:solidFill>
                        </a:rPr>
                        <a:t>2</a:t>
                      </a:r>
                      <a:endParaRPr lang="fr-FR" dirty="0">
                        <a:solidFill>
                          <a:srgbClr val="FFFFFF"/>
                        </a:solidFill>
                      </a:endParaRPr>
                    </a:p>
                  </a:txBody>
                  <a:tcPr/>
                </a:tc>
                <a:tc>
                  <a:txBody>
                    <a:bodyPr/>
                    <a:lstStyle/>
                    <a:p>
                      <a:r>
                        <a:rPr lang="fr-FR" dirty="0" smtClean="0">
                          <a:solidFill>
                            <a:srgbClr val="FFFFFF"/>
                          </a:solidFill>
                        </a:rPr>
                        <a:t>4</a:t>
                      </a:r>
                      <a:endParaRPr lang="fr-FR" dirty="0">
                        <a:solidFill>
                          <a:srgbClr val="FFFFFF"/>
                        </a:solidFill>
                      </a:endParaRPr>
                    </a:p>
                  </a:txBody>
                  <a:tcPr/>
                </a:tc>
              </a:tr>
              <a:tr h="370840">
                <a:tc>
                  <a:txBody>
                    <a:bodyPr/>
                    <a:lstStyle/>
                    <a:p>
                      <a:r>
                        <a:rPr lang="fr-FR" dirty="0" smtClean="0">
                          <a:solidFill>
                            <a:schemeClr val="bg1"/>
                          </a:solidFill>
                        </a:rPr>
                        <a:t>Rein gauche</a:t>
                      </a:r>
                      <a:endParaRPr lang="fr-FR" dirty="0">
                        <a:solidFill>
                          <a:schemeClr val="bg1"/>
                        </a:solidFill>
                      </a:endParaRPr>
                    </a:p>
                  </a:txBody>
                  <a:tcPr/>
                </a:tc>
                <a:tc>
                  <a:txBody>
                    <a:bodyPr/>
                    <a:lstStyle/>
                    <a:p>
                      <a:r>
                        <a:rPr lang="fr-FR" dirty="0" smtClean="0">
                          <a:solidFill>
                            <a:srgbClr val="FFFFFF"/>
                          </a:solidFill>
                        </a:rPr>
                        <a:t>7</a:t>
                      </a:r>
                      <a:endParaRPr lang="fr-FR" dirty="0">
                        <a:solidFill>
                          <a:srgbClr val="FFFFFF"/>
                        </a:solidFill>
                      </a:endParaRPr>
                    </a:p>
                  </a:txBody>
                  <a:tcPr/>
                </a:tc>
                <a:tc>
                  <a:txBody>
                    <a:bodyPr/>
                    <a:lstStyle/>
                    <a:p>
                      <a:r>
                        <a:rPr lang="fr-FR" dirty="0" smtClean="0">
                          <a:solidFill>
                            <a:srgbClr val="FFFFFF"/>
                          </a:solidFill>
                        </a:rPr>
                        <a:t>2</a:t>
                      </a:r>
                      <a:endParaRPr lang="fr-FR" dirty="0">
                        <a:solidFill>
                          <a:srgbClr val="FFFFFF"/>
                        </a:solidFill>
                      </a:endParaRPr>
                    </a:p>
                  </a:txBody>
                  <a:tcPr/>
                </a:tc>
              </a:tr>
            </a:tbl>
          </a:graphicData>
        </a:graphic>
      </p:graphicFrame>
    </p:spTree>
    <p:extLst>
      <p:ext uri="{BB962C8B-B14F-4D97-AF65-F5344CB8AC3E}">
        <p14:creationId xmlns:p14="http://schemas.microsoft.com/office/powerpoint/2010/main" val="198198186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0" dirty="0" smtClean="0">
                <a:solidFill>
                  <a:srgbClr val="000000"/>
                </a:solidFill>
              </a:rPr>
              <a:t>Résultats des 39 revascularisations aortiques</a:t>
            </a:r>
            <a:endParaRPr lang="fr-FR" b="0" dirty="0">
              <a:solidFill>
                <a:srgbClr val="000000"/>
              </a:solidFill>
            </a:endParaRPr>
          </a:p>
        </p:txBody>
      </p:sp>
      <p:sp>
        <p:nvSpPr>
          <p:cNvPr id="3" name="Espace réservé du texte 2"/>
          <p:cNvSpPr>
            <a:spLocks noGrp="1"/>
          </p:cNvSpPr>
          <p:nvPr>
            <p:ph type="body" idx="1"/>
          </p:nvPr>
        </p:nvSpPr>
        <p:spPr/>
        <p:txBody>
          <a:bodyPr/>
          <a:lstStyle/>
          <a:p>
            <a:endParaRPr lang="fr-FR"/>
          </a:p>
        </p:txBody>
      </p:sp>
    </p:spTree>
    <p:extLst>
      <p:ext uri="{BB962C8B-B14F-4D97-AF65-F5344CB8AC3E}">
        <p14:creationId xmlns:p14="http://schemas.microsoft.com/office/powerpoint/2010/main" val="314850651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z="2800" dirty="0" smtClean="0">
                <a:solidFill>
                  <a:schemeClr val="tx1"/>
                </a:solidFill>
              </a:rPr>
              <a:t>Résultats : mortalité à 1 mois des 39 revascularisations</a:t>
            </a:r>
            <a:endParaRPr lang="fr-FR" sz="2800" dirty="0">
              <a:solidFill>
                <a:schemeClr val="tx1"/>
              </a:solidFill>
            </a:endParaRPr>
          </a:p>
        </p:txBody>
      </p:sp>
      <p:sp>
        <p:nvSpPr>
          <p:cNvPr id="3" name="Espace réservé du contenu 2"/>
          <p:cNvSpPr>
            <a:spLocks noGrp="1"/>
          </p:cNvSpPr>
          <p:nvPr>
            <p:ph idx="1"/>
          </p:nvPr>
        </p:nvSpPr>
        <p:spPr/>
        <p:txBody>
          <a:bodyPr/>
          <a:lstStyle/>
          <a:p>
            <a:r>
              <a:rPr lang="fr-FR" sz="1800" b="1" i="1" u="sng" dirty="0">
                <a:solidFill>
                  <a:srgbClr val="000000"/>
                </a:solidFill>
              </a:rPr>
              <a:t>Mortalité à 1 mois : </a:t>
            </a:r>
          </a:p>
          <a:p>
            <a:pPr marL="0" indent="0">
              <a:buNone/>
            </a:pPr>
            <a:endParaRPr lang="fr-FR" sz="1800" b="1" i="1" u="sng" dirty="0">
              <a:solidFill>
                <a:srgbClr val="000000"/>
              </a:solidFill>
            </a:endParaRPr>
          </a:p>
          <a:p>
            <a:pPr lvl="1">
              <a:buFont typeface="Wingdings" charset="2"/>
              <a:buChar char="Ø"/>
            </a:pPr>
            <a:r>
              <a:rPr lang="fr-FR" sz="1600" dirty="0">
                <a:solidFill>
                  <a:srgbClr val="000000"/>
                </a:solidFill>
              </a:rPr>
              <a:t>2 décès sur 39 revascularisations</a:t>
            </a:r>
          </a:p>
          <a:p>
            <a:pPr lvl="2">
              <a:buFont typeface="Wingdings" charset="2"/>
              <a:buChar char="Ø"/>
            </a:pPr>
            <a:r>
              <a:rPr lang="fr-FR" sz="1400" dirty="0">
                <a:solidFill>
                  <a:srgbClr val="000000"/>
                </a:solidFill>
              </a:rPr>
              <a:t>1 colite ischémique</a:t>
            </a:r>
          </a:p>
          <a:p>
            <a:pPr lvl="2">
              <a:buFont typeface="Wingdings" charset="2"/>
              <a:buChar char="Ø"/>
            </a:pPr>
            <a:r>
              <a:rPr lang="fr-FR" sz="1400" dirty="0">
                <a:solidFill>
                  <a:srgbClr val="000000"/>
                </a:solidFill>
              </a:rPr>
              <a:t>1 Infarctus du myocarde</a:t>
            </a:r>
          </a:p>
          <a:p>
            <a:pPr marL="577850" lvl="2" indent="0">
              <a:buNone/>
            </a:pPr>
            <a:endParaRPr lang="fr-FR" sz="1400" dirty="0">
              <a:solidFill>
                <a:srgbClr val="000000"/>
              </a:solidFill>
            </a:endParaRPr>
          </a:p>
          <a:p>
            <a:pPr lvl="1">
              <a:buFont typeface="Wingdings" charset="2"/>
              <a:buChar char="Ø"/>
            </a:pPr>
            <a:r>
              <a:rPr lang="fr-FR" sz="1600" dirty="0">
                <a:solidFill>
                  <a:srgbClr val="000000"/>
                </a:solidFill>
              </a:rPr>
              <a:t>Taux 5,1 %</a:t>
            </a:r>
          </a:p>
          <a:p>
            <a:pPr marL="0" indent="0">
              <a:buNone/>
            </a:pPr>
            <a:endParaRPr lang="fr-FR" dirty="0"/>
          </a:p>
        </p:txBody>
      </p:sp>
    </p:spTree>
    <p:extLst>
      <p:ext uri="{BB962C8B-B14F-4D97-AF65-F5344CB8AC3E}">
        <p14:creationId xmlns:p14="http://schemas.microsoft.com/office/powerpoint/2010/main" val="220006050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z="2800" dirty="0" smtClean="0">
                <a:solidFill>
                  <a:srgbClr val="000000"/>
                </a:solidFill>
              </a:rPr>
              <a:t>Résultats : Survie des patients après revascularisation</a:t>
            </a:r>
            <a:endParaRPr lang="fr-FR" sz="2800" dirty="0">
              <a:solidFill>
                <a:srgbClr val="000000"/>
              </a:solidFill>
            </a:endParaRPr>
          </a:p>
        </p:txBody>
      </p:sp>
      <p:sp>
        <p:nvSpPr>
          <p:cNvPr id="6" name="ZoneTexte 5"/>
          <p:cNvSpPr txBox="1"/>
          <p:nvPr/>
        </p:nvSpPr>
        <p:spPr>
          <a:xfrm>
            <a:off x="779463" y="5957577"/>
            <a:ext cx="2526015" cy="369332"/>
          </a:xfrm>
          <a:prstGeom prst="rect">
            <a:avLst/>
          </a:prstGeom>
          <a:noFill/>
        </p:spPr>
        <p:txBody>
          <a:bodyPr wrap="none" rtlCol="0">
            <a:spAutoFit/>
          </a:bodyPr>
          <a:lstStyle/>
          <a:p>
            <a:r>
              <a:rPr lang="fr-FR" dirty="0" smtClean="0">
                <a:solidFill>
                  <a:srgbClr val="FF0000"/>
                </a:solidFill>
              </a:rPr>
              <a:t>P&lt;0,002 selon log-</a:t>
            </a:r>
            <a:r>
              <a:rPr lang="fr-FR" dirty="0" err="1" smtClean="0">
                <a:solidFill>
                  <a:srgbClr val="FF0000"/>
                </a:solidFill>
              </a:rPr>
              <a:t>rank</a:t>
            </a:r>
            <a:endParaRPr lang="fr-FR" dirty="0">
              <a:solidFill>
                <a:srgbClr val="FF0000"/>
              </a:solidFill>
            </a:endParaRPr>
          </a:p>
        </p:txBody>
      </p:sp>
      <p:sp>
        <p:nvSpPr>
          <p:cNvPr id="3" name="ZoneTexte 2"/>
          <p:cNvSpPr txBox="1"/>
          <p:nvPr/>
        </p:nvSpPr>
        <p:spPr>
          <a:xfrm>
            <a:off x="4037377" y="6194516"/>
            <a:ext cx="2661944" cy="369332"/>
          </a:xfrm>
          <a:prstGeom prst="rect">
            <a:avLst/>
          </a:prstGeom>
          <a:noFill/>
        </p:spPr>
        <p:txBody>
          <a:bodyPr wrap="none" rtlCol="0">
            <a:spAutoFit/>
          </a:bodyPr>
          <a:lstStyle/>
          <a:p>
            <a:r>
              <a:rPr lang="fr-FR" dirty="0" smtClean="0">
                <a:solidFill>
                  <a:srgbClr val="008000"/>
                </a:solidFill>
              </a:rPr>
              <a:t>2 décès précoces exclus</a:t>
            </a:r>
            <a:endParaRPr lang="fr-FR" dirty="0">
              <a:solidFill>
                <a:srgbClr val="008000"/>
              </a:solidFill>
            </a:endParaRPr>
          </a:p>
        </p:txBody>
      </p:sp>
      <p:graphicFrame>
        <p:nvGraphicFramePr>
          <p:cNvPr id="7" name="Espace réservé du contenu 6"/>
          <p:cNvGraphicFramePr>
            <a:graphicFrameLocks noGrp="1"/>
          </p:cNvGraphicFramePr>
          <p:nvPr>
            <p:ph idx="1"/>
            <p:extLst>
              <p:ext uri="{D42A27DB-BD31-4B8C-83A1-F6EECF244321}">
                <p14:modId xmlns:p14="http://schemas.microsoft.com/office/powerpoint/2010/main" val="3285051322"/>
              </p:ext>
            </p:extLst>
          </p:nvPr>
        </p:nvGraphicFramePr>
        <p:xfrm>
          <a:off x="779463" y="1828800"/>
          <a:ext cx="7583487" cy="420846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92369034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779463" y="338377"/>
            <a:ext cx="7583487" cy="1044388"/>
          </a:xfrm>
        </p:spPr>
        <p:txBody>
          <a:bodyPr/>
          <a:lstStyle/>
          <a:p>
            <a:r>
              <a:rPr lang="fr-FR" sz="2800" dirty="0" smtClean="0">
                <a:solidFill>
                  <a:schemeClr val="tx1"/>
                </a:solidFill>
              </a:rPr>
              <a:t>Résultats : Morbidité après revascularisation</a:t>
            </a:r>
            <a:endParaRPr lang="fr-FR" sz="2800" dirty="0">
              <a:solidFill>
                <a:schemeClr val="tx1"/>
              </a:solidFill>
            </a:endParaRPr>
          </a:p>
        </p:txBody>
      </p:sp>
      <p:graphicFrame>
        <p:nvGraphicFramePr>
          <p:cNvPr id="4" name="Espace réservé du contenu 3"/>
          <p:cNvGraphicFramePr>
            <a:graphicFrameLocks noGrp="1"/>
          </p:cNvGraphicFramePr>
          <p:nvPr>
            <p:ph idx="1"/>
            <p:extLst>
              <p:ext uri="{D42A27DB-BD31-4B8C-83A1-F6EECF244321}">
                <p14:modId xmlns:p14="http://schemas.microsoft.com/office/powerpoint/2010/main" val="2435264717"/>
              </p:ext>
            </p:extLst>
          </p:nvPr>
        </p:nvGraphicFramePr>
        <p:xfrm>
          <a:off x="779463" y="2602345"/>
          <a:ext cx="7583487" cy="3772408"/>
        </p:xfrm>
        <a:graphic>
          <a:graphicData uri="http://schemas.openxmlformats.org/drawingml/2006/table">
            <a:tbl>
              <a:tblPr firstRow="1" bandRow="1">
                <a:tableStyleId>{5C22544A-7EE6-4342-B048-85BDC9FD1C3A}</a:tableStyleId>
              </a:tblPr>
              <a:tblGrid>
                <a:gridCol w="2527829"/>
                <a:gridCol w="2527829"/>
                <a:gridCol w="2527829"/>
              </a:tblGrid>
              <a:tr h="370840">
                <a:tc>
                  <a:txBody>
                    <a:bodyPr/>
                    <a:lstStyle/>
                    <a:p>
                      <a:pPr>
                        <a:lnSpc>
                          <a:spcPct val="110000"/>
                        </a:lnSpc>
                      </a:pPr>
                      <a:endParaRPr lang="fr-FR" sz="1600" dirty="0"/>
                    </a:p>
                  </a:txBody>
                  <a:tcPr/>
                </a:tc>
                <a:tc>
                  <a:txBody>
                    <a:bodyPr/>
                    <a:lstStyle/>
                    <a:p>
                      <a:pPr>
                        <a:lnSpc>
                          <a:spcPct val="110000"/>
                        </a:lnSpc>
                      </a:pPr>
                      <a:r>
                        <a:rPr lang="fr-FR" sz="1600" dirty="0" smtClean="0"/>
                        <a:t>Au cours du 1</a:t>
                      </a:r>
                      <a:r>
                        <a:rPr lang="fr-FR" sz="1600" baseline="30000" dirty="0" smtClean="0"/>
                        <a:t>er</a:t>
                      </a:r>
                      <a:r>
                        <a:rPr lang="fr-FR" sz="1600" dirty="0" smtClean="0"/>
                        <a:t> mois </a:t>
                      </a:r>
                      <a:endParaRPr lang="fr-FR" sz="1600" dirty="0"/>
                    </a:p>
                  </a:txBody>
                  <a:tcPr/>
                </a:tc>
                <a:tc>
                  <a:txBody>
                    <a:bodyPr/>
                    <a:lstStyle/>
                    <a:p>
                      <a:pPr>
                        <a:lnSpc>
                          <a:spcPct val="110000"/>
                        </a:lnSpc>
                      </a:pPr>
                      <a:r>
                        <a:rPr lang="fr-FR" sz="1600" dirty="0" smtClean="0"/>
                        <a:t>Au-delà</a:t>
                      </a:r>
                      <a:r>
                        <a:rPr lang="fr-FR" sz="1600" baseline="0" dirty="0" smtClean="0"/>
                        <a:t> du 1</a:t>
                      </a:r>
                      <a:r>
                        <a:rPr lang="fr-FR" sz="1600" baseline="30000" dirty="0" smtClean="0"/>
                        <a:t>er</a:t>
                      </a:r>
                      <a:r>
                        <a:rPr lang="fr-FR" sz="1600" baseline="0" dirty="0" smtClean="0"/>
                        <a:t> mois</a:t>
                      </a:r>
                      <a:endParaRPr lang="fr-FR" sz="1600" dirty="0"/>
                    </a:p>
                  </a:txBody>
                  <a:tcPr/>
                </a:tc>
              </a:tr>
              <a:tr h="370840">
                <a:tc>
                  <a:txBody>
                    <a:bodyPr/>
                    <a:lstStyle/>
                    <a:p>
                      <a:pPr>
                        <a:lnSpc>
                          <a:spcPct val="110000"/>
                        </a:lnSpc>
                      </a:pPr>
                      <a:r>
                        <a:rPr lang="fr-FR" sz="1600" dirty="0" smtClean="0"/>
                        <a:t>Complications médicales</a:t>
                      </a:r>
                      <a:endParaRPr lang="fr-FR" sz="1600" dirty="0"/>
                    </a:p>
                  </a:txBody>
                  <a:tcPr/>
                </a:tc>
                <a:tc>
                  <a:txBody>
                    <a:bodyPr/>
                    <a:lstStyle/>
                    <a:p>
                      <a:pPr>
                        <a:lnSpc>
                          <a:spcPct val="110000"/>
                        </a:lnSpc>
                      </a:pPr>
                      <a:r>
                        <a:rPr lang="fr-FR" sz="1600" dirty="0" smtClean="0">
                          <a:solidFill>
                            <a:srgbClr val="008000"/>
                          </a:solidFill>
                        </a:rPr>
                        <a:t>1 infarctus</a:t>
                      </a:r>
                      <a:r>
                        <a:rPr lang="fr-FR" sz="1600" baseline="0" dirty="0" smtClean="0">
                          <a:solidFill>
                            <a:srgbClr val="008000"/>
                          </a:solidFill>
                        </a:rPr>
                        <a:t> du myocarde</a:t>
                      </a:r>
                    </a:p>
                    <a:p>
                      <a:pPr>
                        <a:lnSpc>
                          <a:spcPct val="110000"/>
                        </a:lnSpc>
                      </a:pPr>
                      <a:r>
                        <a:rPr lang="fr-FR" sz="1600" dirty="0" smtClean="0"/>
                        <a:t>1 pneumopathie</a:t>
                      </a:r>
                      <a:endParaRPr lang="fr-FR" sz="1600" dirty="0"/>
                    </a:p>
                  </a:txBody>
                  <a:tcPr/>
                </a:tc>
                <a:tc>
                  <a:txBody>
                    <a:bodyPr/>
                    <a:lstStyle/>
                    <a:p>
                      <a:pPr>
                        <a:lnSpc>
                          <a:spcPct val="110000"/>
                        </a:lnSpc>
                      </a:pPr>
                      <a:r>
                        <a:rPr lang="fr-FR" sz="1600" dirty="0" smtClean="0"/>
                        <a:t>1 occlusion sur bride intra-péritonéale</a:t>
                      </a:r>
                      <a:endParaRPr lang="fr-FR" sz="1600" dirty="0"/>
                    </a:p>
                  </a:txBody>
                  <a:tcPr/>
                </a:tc>
              </a:tr>
              <a:tr h="370840">
                <a:tc>
                  <a:txBody>
                    <a:bodyPr/>
                    <a:lstStyle/>
                    <a:p>
                      <a:pPr>
                        <a:lnSpc>
                          <a:spcPct val="110000"/>
                        </a:lnSpc>
                      </a:pPr>
                      <a:r>
                        <a:rPr lang="fr-FR" sz="1600" dirty="0" smtClean="0"/>
                        <a:t>Complications</a:t>
                      </a:r>
                      <a:r>
                        <a:rPr lang="fr-FR" sz="1600" baseline="0" dirty="0" smtClean="0"/>
                        <a:t> chirurgicales</a:t>
                      </a:r>
                      <a:endParaRPr lang="fr-FR" sz="1600" dirty="0"/>
                    </a:p>
                  </a:txBody>
                  <a:tcPr/>
                </a:tc>
                <a:tc>
                  <a:txBody>
                    <a:bodyPr/>
                    <a:lstStyle/>
                    <a:p>
                      <a:pPr>
                        <a:lnSpc>
                          <a:spcPct val="110000"/>
                        </a:lnSpc>
                      </a:pPr>
                      <a:r>
                        <a:rPr lang="fr-FR" sz="1600" dirty="0" smtClean="0"/>
                        <a:t>1 thrombose immédiate</a:t>
                      </a:r>
                    </a:p>
                    <a:p>
                      <a:pPr>
                        <a:lnSpc>
                          <a:spcPct val="110000"/>
                        </a:lnSpc>
                      </a:pPr>
                      <a:r>
                        <a:rPr lang="fr-FR" sz="1600" dirty="0" smtClean="0">
                          <a:solidFill>
                            <a:srgbClr val="008000"/>
                          </a:solidFill>
                        </a:rPr>
                        <a:t>1 colectomie</a:t>
                      </a:r>
                      <a:r>
                        <a:rPr lang="fr-FR" sz="1600" baseline="0" dirty="0" smtClean="0">
                          <a:solidFill>
                            <a:srgbClr val="008000"/>
                          </a:solidFill>
                        </a:rPr>
                        <a:t> totale</a:t>
                      </a:r>
                    </a:p>
                    <a:p>
                      <a:pPr>
                        <a:lnSpc>
                          <a:spcPct val="110000"/>
                        </a:lnSpc>
                      </a:pPr>
                      <a:r>
                        <a:rPr lang="fr-FR" sz="1600" baseline="0" dirty="0" smtClean="0"/>
                        <a:t>1 lymphorrhée fémorale</a:t>
                      </a:r>
                      <a:endParaRPr lang="fr-FR" sz="1600" dirty="0"/>
                    </a:p>
                  </a:txBody>
                  <a:tcPr/>
                </a:tc>
                <a:tc>
                  <a:txBody>
                    <a:bodyPr/>
                    <a:lstStyle/>
                    <a:p>
                      <a:pPr>
                        <a:lnSpc>
                          <a:spcPct val="110000"/>
                        </a:lnSpc>
                      </a:pPr>
                      <a:r>
                        <a:rPr lang="fr-FR" sz="1600" dirty="0" smtClean="0"/>
                        <a:t>3 éventrations de laparotomie</a:t>
                      </a:r>
                    </a:p>
                    <a:p>
                      <a:pPr>
                        <a:lnSpc>
                          <a:spcPct val="110000"/>
                        </a:lnSpc>
                      </a:pPr>
                      <a:r>
                        <a:rPr lang="fr-FR" sz="1600" dirty="0" smtClean="0"/>
                        <a:t>1 ectasie sur anastomose</a:t>
                      </a:r>
                      <a:r>
                        <a:rPr lang="fr-FR" sz="1600" baseline="0" dirty="0" smtClean="0"/>
                        <a:t> fémorale</a:t>
                      </a:r>
                    </a:p>
                    <a:p>
                      <a:pPr>
                        <a:lnSpc>
                          <a:spcPct val="110000"/>
                        </a:lnSpc>
                      </a:pPr>
                      <a:r>
                        <a:rPr lang="fr-FR" sz="1600" baseline="0" dirty="0" smtClean="0"/>
                        <a:t>1 réfection d’anastomose fémorale</a:t>
                      </a:r>
                    </a:p>
                    <a:p>
                      <a:pPr>
                        <a:lnSpc>
                          <a:spcPct val="110000"/>
                        </a:lnSpc>
                      </a:pPr>
                      <a:r>
                        <a:rPr lang="fr-FR" sz="1600" baseline="0" dirty="0" smtClean="0"/>
                        <a:t>1 occlusion de branche iliaque</a:t>
                      </a:r>
                    </a:p>
                    <a:p>
                      <a:pPr>
                        <a:lnSpc>
                          <a:spcPct val="110000"/>
                        </a:lnSpc>
                      </a:pPr>
                      <a:r>
                        <a:rPr lang="fr-FR" sz="1600" baseline="0" dirty="0" smtClean="0"/>
                        <a:t>1 anévrysme hypogastrique</a:t>
                      </a:r>
                      <a:endParaRPr lang="fr-FR" sz="1600" dirty="0"/>
                    </a:p>
                  </a:txBody>
                  <a:tcPr/>
                </a:tc>
              </a:tr>
            </a:tbl>
          </a:graphicData>
        </a:graphic>
      </p:graphicFrame>
      <p:sp>
        <p:nvSpPr>
          <p:cNvPr id="3" name="ZoneTexte 2"/>
          <p:cNvSpPr txBox="1"/>
          <p:nvPr/>
        </p:nvSpPr>
        <p:spPr>
          <a:xfrm>
            <a:off x="779463" y="1835727"/>
            <a:ext cx="7583487" cy="646331"/>
          </a:xfrm>
          <a:prstGeom prst="rect">
            <a:avLst/>
          </a:prstGeom>
          <a:noFill/>
        </p:spPr>
        <p:txBody>
          <a:bodyPr wrap="square" rtlCol="0">
            <a:spAutoFit/>
          </a:bodyPr>
          <a:lstStyle/>
          <a:p>
            <a:r>
              <a:rPr lang="fr-FR" dirty="0" smtClean="0"/>
              <a:t>Taux à J30 : 14,5%</a:t>
            </a:r>
          </a:p>
          <a:p>
            <a:r>
              <a:rPr lang="fr-FR" dirty="0" smtClean="0"/>
              <a:t>Taux global au cours du suivi : 33,3%</a:t>
            </a:r>
            <a:endParaRPr lang="fr-FR" dirty="0"/>
          </a:p>
        </p:txBody>
      </p:sp>
    </p:spTree>
    <p:extLst>
      <p:ext uri="{BB962C8B-B14F-4D97-AF65-F5344CB8AC3E}">
        <p14:creationId xmlns:p14="http://schemas.microsoft.com/office/powerpoint/2010/main" val="414023730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ctrTitle"/>
          </p:nvPr>
        </p:nvSpPr>
        <p:spPr/>
        <p:txBody>
          <a:bodyPr/>
          <a:lstStyle/>
          <a:p>
            <a:r>
              <a:rPr lang="fr-FR" dirty="0" smtClean="0">
                <a:solidFill>
                  <a:schemeClr val="tx1"/>
                </a:solidFill>
              </a:rPr>
              <a:t>Résultats des 18 greffes sur prothèses</a:t>
            </a:r>
            <a:endParaRPr lang="fr-FR" dirty="0">
              <a:solidFill>
                <a:schemeClr val="tx1"/>
              </a:solidFill>
            </a:endParaRPr>
          </a:p>
        </p:txBody>
      </p:sp>
      <p:sp>
        <p:nvSpPr>
          <p:cNvPr id="5" name="Sous-titre 4"/>
          <p:cNvSpPr>
            <a:spLocks noGrp="1"/>
          </p:cNvSpPr>
          <p:nvPr>
            <p:ph type="subTitle" idx="1"/>
          </p:nvPr>
        </p:nvSpPr>
        <p:spPr/>
        <p:txBody>
          <a:bodyPr/>
          <a:lstStyle/>
          <a:p>
            <a:endParaRPr lang="fr-FR"/>
          </a:p>
        </p:txBody>
      </p:sp>
    </p:spTree>
    <p:extLst>
      <p:ext uri="{BB962C8B-B14F-4D97-AF65-F5344CB8AC3E}">
        <p14:creationId xmlns:p14="http://schemas.microsoft.com/office/powerpoint/2010/main" val="360266152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z="2800" dirty="0" smtClean="0">
                <a:solidFill>
                  <a:srgbClr val="000000"/>
                </a:solidFill>
              </a:rPr>
              <a:t>Résultats : Complications vasculaires au cours de la greffe rénale sur prothèses aortiques</a:t>
            </a:r>
            <a:endParaRPr lang="fr-FR" sz="2800" dirty="0">
              <a:solidFill>
                <a:srgbClr val="000000"/>
              </a:solidFill>
            </a:endParaRPr>
          </a:p>
        </p:txBody>
      </p:sp>
      <p:graphicFrame>
        <p:nvGraphicFramePr>
          <p:cNvPr id="4" name="Espace réservé du contenu 3"/>
          <p:cNvGraphicFramePr>
            <a:graphicFrameLocks noGrp="1"/>
          </p:cNvGraphicFramePr>
          <p:nvPr>
            <p:ph idx="1"/>
            <p:extLst>
              <p:ext uri="{D42A27DB-BD31-4B8C-83A1-F6EECF244321}">
                <p14:modId xmlns:p14="http://schemas.microsoft.com/office/powerpoint/2010/main" val="2922493424"/>
              </p:ext>
            </p:extLst>
          </p:nvPr>
        </p:nvGraphicFramePr>
        <p:xfrm>
          <a:off x="779464" y="1875855"/>
          <a:ext cx="5893810" cy="332047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ZoneTexte 2"/>
          <p:cNvSpPr txBox="1"/>
          <p:nvPr/>
        </p:nvSpPr>
        <p:spPr>
          <a:xfrm>
            <a:off x="981364" y="5645727"/>
            <a:ext cx="4391266" cy="923330"/>
          </a:xfrm>
          <a:prstGeom prst="rect">
            <a:avLst/>
          </a:prstGeom>
          <a:noFill/>
        </p:spPr>
        <p:txBody>
          <a:bodyPr wrap="none" rtlCol="0">
            <a:spAutoFit/>
          </a:bodyPr>
          <a:lstStyle/>
          <a:p>
            <a:r>
              <a:rPr lang="fr-FR" dirty="0" smtClean="0">
                <a:solidFill>
                  <a:srgbClr val="000000"/>
                </a:solidFill>
              </a:rPr>
              <a:t>Taux de thrombose du PBF 4/18 : </a:t>
            </a:r>
            <a:r>
              <a:rPr lang="fr-FR" b="1" i="1" dirty="0" smtClean="0">
                <a:solidFill>
                  <a:srgbClr val="000000"/>
                </a:solidFill>
              </a:rPr>
              <a:t>22,2%</a:t>
            </a:r>
          </a:p>
          <a:p>
            <a:r>
              <a:rPr lang="fr-FR" dirty="0" smtClean="0">
                <a:solidFill>
                  <a:srgbClr val="000000"/>
                </a:solidFill>
              </a:rPr>
              <a:t>1 perte de rein immédiate : </a:t>
            </a:r>
            <a:r>
              <a:rPr lang="fr-FR" b="1" i="1" dirty="0" smtClean="0">
                <a:solidFill>
                  <a:srgbClr val="000000"/>
                </a:solidFill>
              </a:rPr>
              <a:t>5,6%</a:t>
            </a:r>
          </a:p>
          <a:p>
            <a:endParaRPr lang="fr-FR" dirty="0">
              <a:solidFill>
                <a:schemeClr val="accent4"/>
              </a:solidFill>
            </a:endParaRPr>
          </a:p>
        </p:txBody>
      </p:sp>
    </p:spTree>
    <p:extLst>
      <p:ext uri="{BB962C8B-B14F-4D97-AF65-F5344CB8AC3E}">
        <p14:creationId xmlns:p14="http://schemas.microsoft.com/office/powerpoint/2010/main" val="100870319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z="2800" dirty="0" smtClean="0">
                <a:solidFill>
                  <a:srgbClr val="000000"/>
                </a:solidFill>
              </a:rPr>
              <a:t>Résultats : Délai de reprise de la fonction rénale post-greffe dans le premier mois</a:t>
            </a:r>
            <a:endParaRPr lang="fr-FR" sz="2800" dirty="0">
              <a:solidFill>
                <a:srgbClr val="000000"/>
              </a:solidFill>
            </a:endParaRPr>
          </a:p>
        </p:txBody>
      </p:sp>
      <p:graphicFrame>
        <p:nvGraphicFramePr>
          <p:cNvPr id="4" name="Espace réservé du contenu 3"/>
          <p:cNvGraphicFramePr>
            <a:graphicFrameLocks noGrp="1"/>
          </p:cNvGraphicFramePr>
          <p:nvPr>
            <p:ph sz="half" idx="1"/>
            <p:extLst>
              <p:ext uri="{D42A27DB-BD31-4B8C-83A1-F6EECF244321}">
                <p14:modId xmlns:p14="http://schemas.microsoft.com/office/powerpoint/2010/main" val="1357859351"/>
              </p:ext>
            </p:extLst>
          </p:nvPr>
        </p:nvGraphicFramePr>
        <p:xfrm>
          <a:off x="779463" y="1828800"/>
          <a:ext cx="3657600" cy="4498109"/>
        </p:xfrm>
        <a:graphic>
          <a:graphicData uri="http://schemas.openxmlformats.org/drawingml/2006/chart">
            <c:chart xmlns:c="http://schemas.openxmlformats.org/drawingml/2006/chart" xmlns:r="http://schemas.openxmlformats.org/officeDocument/2006/relationships" r:id="rId2"/>
          </a:graphicData>
        </a:graphic>
      </p:graphicFrame>
      <p:sp>
        <p:nvSpPr>
          <p:cNvPr id="5" name="Espace réservé du contenu 4"/>
          <p:cNvSpPr>
            <a:spLocks noGrp="1"/>
          </p:cNvSpPr>
          <p:nvPr>
            <p:ph sz="half" idx="2"/>
          </p:nvPr>
        </p:nvSpPr>
        <p:spPr/>
        <p:txBody>
          <a:bodyPr>
            <a:normAutofit/>
          </a:bodyPr>
          <a:lstStyle/>
          <a:p>
            <a:r>
              <a:rPr lang="fr-FR" sz="1800" dirty="0" smtClean="0">
                <a:solidFill>
                  <a:srgbClr val="000000"/>
                </a:solidFill>
              </a:rPr>
              <a:t>Données 14/18 greffes</a:t>
            </a:r>
          </a:p>
          <a:p>
            <a:r>
              <a:rPr lang="fr-FR" sz="1800" dirty="0" smtClean="0">
                <a:solidFill>
                  <a:srgbClr val="000000"/>
                </a:solidFill>
              </a:rPr>
              <a:t>2 échecs de greffe : 11,1%</a:t>
            </a:r>
          </a:p>
          <a:p>
            <a:r>
              <a:rPr lang="fr-FR" sz="1800" dirty="0" smtClean="0">
                <a:solidFill>
                  <a:srgbClr val="000000"/>
                </a:solidFill>
              </a:rPr>
              <a:t>11/12 reprises avant J10</a:t>
            </a:r>
            <a:endParaRPr lang="fr-FR" sz="1800" dirty="0">
              <a:solidFill>
                <a:srgbClr val="000000"/>
              </a:solidFill>
            </a:endParaRPr>
          </a:p>
        </p:txBody>
      </p:sp>
    </p:spTree>
    <p:extLst>
      <p:ext uri="{BB962C8B-B14F-4D97-AF65-F5344CB8AC3E}">
        <p14:creationId xmlns:p14="http://schemas.microsoft.com/office/powerpoint/2010/main" val="337007563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z="2800" dirty="0" smtClean="0">
                <a:solidFill>
                  <a:srgbClr val="000000"/>
                </a:solidFill>
              </a:rPr>
              <a:t>Résultats : Evolution de la créatinémie post-opératoire après greffe rénale</a:t>
            </a:r>
            <a:endParaRPr lang="fr-FR" sz="2800" dirty="0">
              <a:solidFill>
                <a:srgbClr val="000000"/>
              </a:solidFill>
            </a:endParaRPr>
          </a:p>
        </p:txBody>
      </p:sp>
      <p:sp>
        <p:nvSpPr>
          <p:cNvPr id="4" name="Espace réservé du contenu 3"/>
          <p:cNvSpPr>
            <a:spLocks noGrp="1"/>
          </p:cNvSpPr>
          <p:nvPr>
            <p:ph sz="half" idx="2"/>
          </p:nvPr>
        </p:nvSpPr>
        <p:spPr/>
        <p:txBody>
          <a:bodyPr>
            <a:normAutofit/>
          </a:bodyPr>
          <a:lstStyle/>
          <a:p>
            <a:r>
              <a:rPr lang="fr-FR" sz="1800" dirty="0" smtClean="0">
                <a:solidFill>
                  <a:srgbClr val="000000"/>
                </a:solidFill>
              </a:rPr>
              <a:t>15 patients suivis : </a:t>
            </a:r>
          </a:p>
          <a:p>
            <a:pPr marL="0" indent="0">
              <a:buNone/>
            </a:pPr>
            <a:r>
              <a:rPr lang="fr-FR" sz="1800" dirty="0" smtClean="0">
                <a:solidFill>
                  <a:srgbClr val="000000"/>
                </a:solidFill>
              </a:rPr>
              <a:t>18 greffes moins 2 échecs immédiats et 1 perdu de vue</a:t>
            </a:r>
          </a:p>
          <a:p>
            <a:r>
              <a:rPr lang="fr-FR" sz="1800" dirty="0" smtClean="0">
                <a:solidFill>
                  <a:srgbClr val="000000"/>
                </a:solidFill>
              </a:rPr>
              <a:t>2 dysfonctions chroniques du greffon : </a:t>
            </a:r>
            <a:endParaRPr lang="fr-FR" sz="1800" dirty="0">
              <a:solidFill>
                <a:srgbClr val="000000"/>
              </a:solidFill>
            </a:endParaRPr>
          </a:p>
          <a:p>
            <a:pPr lvl="1"/>
            <a:r>
              <a:rPr lang="fr-FR" sz="1600" dirty="0" smtClean="0">
                <a:solidFill>
                  <a:srgbClr val="000000"/>
                </a:solidFill>
              </a:rPr>
              <a:t>1 retard de reprise de fonction rénale</a:t>
            </a:r>
          </a:p>
          <a:p>
            <a:pPr lvl="1"/>
            <a:r>
              <a:rPr lang="fr-FR" sz="1600" dirty="0" smtClean="0">
                <a:solidFill>
                  <a:srgbClr val="000000"/>
                </a:solidFill>
              </a:rPr>
              <a:t>1 retour secondaire en dialyse à 54 mois</a:t>
            </a:r>
            <a:endParaRPr lang="fr-FR" sz="1600" dirty="0">
              <a:solidFill>
                <a:srgbClr val="000000"/>
              </a:solidFill>
            </a:endParaRPr>
          </a:p>
        </p:txBody>
      </p:sp>
      <p:graphicFrame>
        <p:nvGraphicFramePr>
          <p:cNvPr id="5" name="Espace réservé du contenu 4"/>
          <p:cNvGraphicFramePr>
            <a:graphicFrameLocks noGrp="1"/>
          </p:cNvGraphicFramePr>
          <p:nvPr>
            <p:ph sz="half" idx="1"/>
            <p:extLst>
              <p:ext uri="{D42A27DB-BD31-4B8C-83A1-F6EECF244321}">
                <p14:modId xmlns:p14="http://schemas.microsoft.com/office/powerpoint/2010/main" val="4244826307"/>
              </p:ext>
            </p:extLst>
          </p:nvPr>
        </p:nvGraphicFramePr>
        <p:xfrm>
          <a:off x="779463" y="1828800"/>
          <a:ext cx="3657600" cy="421957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2495922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z="2800" dirty="0" smtClean="0">
                <a:solidFill>
                  <a:srgbClr val="000000"/>
                </a:solidFill>
              </a:rPr>
              <a:t>Epidémiologie de l’Insuffisance Rénale Chronique Terminale (IRCT)</a:t>
            </a:r>
            <a:endParaRPr lang="fr-FR" sz="2800" dirty="0">
              <a:solidFill>
                <a:srgbClr val="000000"/>
              </a:solidFill>
            </a:endParaRPr>
          </a:p>
        </p:txBody>
      </p:sp>
      <p:sp>
        <p:nvSpPr>
          <p:cNvPr id="3" name="Espace réservé du contenu 2"/>
          <p:cNvSpPr>
            <a:spLocks noGrp="1"/>
          </p:cNvSpPr>
          <p:nvPr>
            <p:ph idx="1"/>
          </p:nvPr>
        </p:nvSpPr>
        <p:spPr/>
        <p:txBody>
          <a:bodyPr>
            <a:normAutofit/>
          </a:bodyPr>
          <a:lstStyle/>
          <a:p>
            <a:r>
              <a:rPr lang="fr-FR" sz="1600" dirty="0" smtClean="0">
                <a:solidFill>
                  <a:schemeClr val="tx1"/>
                </a:solidFill>
              </a:rPr>
              <a:t>Réseau Epidémiologique et Information en Néphrologie (REIN) 2009 : </a:t>
            </a:r>
          </a:p>
          <a:p>
            <a:pPr marL="0" indent="0">
              <a:buNone/>
            </a:pPr>
            <a:endParaRPr lang="fr-FR" sz="1600" dirty="0" smtClean="0">
              <a:solidFill>
                <a:schemeClr val="tx1"/>
              </a:solidFill>
            </a:endParaRPr>
          </a:p>
          <a:p>
            <a:pPr lvl="1">
              <a:buFont typeface="Wingdings" charset="2"/>
              <a:buChar char="Ø"/>
            </a:pPr>
            <a:r>
              <a:rPr lang="fr-FR" sz="1600" dirty="0" smtClean="0">
                <a:solidFill>
                  <a:schemeClr val="tx1"/>
                </a:solidFill>
              </a:rPr>
              <a:t>Accroissement annuel de 1,5% de l’incidence globale de l’IRCT</a:t>
            </a:r>
          </a:p>
          <a:p>
            <a:pPr marL="282575" lvl="1" indent="0">
              <a:buNone/>
            </a:pPr>
            <a:endParaRPr lang="fr-FR" sz="1600" dirty="0" smtClean="0">
              <a:solidFill>
                <a:schemeClr val="tx1"/>
              </a:solidFill>
            </a:endParaRPr>
          </a:p>
          <a:p>
            <a:pPr lvl="1">
              <a:buFont typeface="Wingdings" charset="2"/>
              <a:buChar char="Ø"/>
            </a:pPr>
            <a:r>
              <a:rPr lang="fr-FR" sz="1600" dirty="0" smtClean="0">
                <a:solidFill>
                  <a:schemeClr val="tx1"/>
                </a:solidFill>
              </a:rPr>
              <a:t>Nombre annuel de greffes rénales augmente plus rapidement que le nombre de mise en dialyse</a:t>
            </a:r>
          </a:p>
          <a:p>
            <a:pPr marL="282575" lvl="1" indent="0">
              <a:buNone/>
            </a:pPr>
            <a:endParaRPr lang="fr-FR" sz="1600" dirty="0" smtClean="0">
              <a:solidFill>
                <a:schemeClr val="tx1"/>
              </a:solidFill>
            </a:endParaRPr>
          </a:p>
          <a:p>
            <a:pPr lvl="1">
              <a:buFont typeface="Wingdings" charset="2"/>
              <a:buChar char="Ø"/>
            </a:pPr>
            <a:r>
              <a:rPr lang="fr-FR" sz="1600" dirty="0" smtClean="0">
                <a:solidFill>
                  <a:schemeClr val="tx1"/>
                </a:solidFill>
              </a:rPr>
              <a:t>Traitements de suppléance </a:t>
            </a:r>
            <a:r>
              <a:rPr lang="fr-FR" sz="1600" dirty="0">
                <a:solidFill>
                  <a:schemeClr val="tx1"/>
                </a:solidFill>
              </a:rPr>
              <a:t>c</a:t>
            </a:r>
            <a:r>
              <a:rPr lang="fr-FR" sz="1600" dirty="0" smtClean="0">
                <a:solidFill>
                  <a:schemeClr val="tx1"/>
                </a:solidFill>
              </a:rPr>
              <a:t>hez des patients de plus en plus âgés</a:t>
            </a:r>
          </a:p>
          <a:p>
            <a:pPr marL="282575" lvl="1" indent="0">
              <a:buNone/>
            </a:pPr>
            <a:endParaRPr lang="fr-FR" sz="1600" dirty="0" smtClean="0">
              <a:solidFill>
                <a:schemeClr val="tx1"/>
              </a:solidFill>
            </a:endParaRPr>
          </a:p>
          <a:p>
            <a:pPr lvl="1">
              <a:buFont typeface="Wingdings" charset="2"/>
              <a:buChar char="Ø"/>
            </a:pPr>
            <a:r>
              <a:rPr lang="fr-FR" sz="1600" dirty="0" smtClean="0">
                <a:solidFill>
                  <a:schemeClr val="tx1"/>
                </a:solidFill>
              </a:rPr>
              <a:t>Atteints de maladie athéromateuse ou anévrysmale de façon plus fréquente</a:t>
            </a:r>
          </a:p>
          <a:p>
            <a:pPr>
              <a:buFont typeface="Arial"/>
              <a:buChar char="•"/>
            </a:pPr>
            <a:r>
              <a:rPr lang="fr-FR" sz="1800" dirty="0" smtClean="0">
                <a:solidFill>
                  <a:schemeClr val="tx1"/>
                </a:solidFill>
              </a:rPr>
              <a:t>Challenge des greffes rénales sur artères pathologiques</a:t>
            </a:r>
            <a:endParaRPr lang="fr-FR" sz="1800" dirty="0">
              <a:solidFill>
                <a:schemeClr val="tx1"/>
              </a:solidFill>
            </a:endParaRPr>
          </a:p>
        </p:txBody>
      </p:sp>
    </p:spTree>
    <p:extLst>
      <p:ext uri="{BB962C8B-B14F-4D97-AF65-F5344CB8AC3E}">
        <p14:creationId xmlns:p14="http://schemas.microsoft.com/office/powerpoint/2010/main" val="226365322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z="2800" dirty="0" smtClean="0">
                <a:solidFill>
                  <a:schemeClr val="tx1"/>
                </a:solidFill>
              </a:rPr>
              <a:t>Résultats : Analyse du suivi post-greffe</a:t>
            </a:r>
            <a:endParaRPr lang="fr-FR" sz="2800" dirty="0">
              <a:solidFill>
                <a:schemeClr val="tx1"/>
              </a:solidFill>
            </a:endParaRPr>
          </a:p>
        </p:txBody>
      </p:sp>
      <p:sp>
        <p:nvSpPr>
          <p:cNvPr id="7" name="Espace réservé du contenu 6"/>
          <p:cNvSpPr>
            <a:spLocks noGrp="1"/>
          </p:cNvSpPr>
          <p:nvPr>
            <p:ph idx="1"/>
          </p:nvPr>
        </p:nvSpPr>
        <p:spPr/>
        <p:txBody>
          <a:bodyPr>
            <a:normAutofit/>
          </a:bodyPr>
          <a:lstStyle/>
          <a:p>
            <a:r>
              <a:rPr lang="fr-FR" sz="1600" b="1" i="1" u="sng" dirty="0" smtClean="0">
                <a:solidFill>
                  <a:srgbClr val="000000"/>
                </a:solidFill>
              </a:rPr>
              <a:t>Survie des greffés ( n=18)</a:t>
            </a:r>
          </a:p>
          <a:p>
            <a:pPr lvl="1"/>
            <a:r>
              <a:rPr lang="fr-FR" sz="1400" dirty="0" smtClean="0">
                <a:solidFill>
                  <a:srgbClr val="000000"/>
                </a:solidFill>
              </a:rPr>
              <a:t>17 greffés suivis vivants à 5 ans (100%)</a:t>
            </a:r>
          </a:p>
          <a:p>
            <a:pPr lvl="1"/>
            <a:r>
              <a:rPr lang="fr-FR" sz="1400" dirty="0" smtClean="0">
                <a:solidFill>
                  <a:srgbClr val="000000"/>
                </a:solidFill>
              </a:rPr>
              <a:t>1 greffé perdu de vue décédé 6 ans après le greffe</a:t>
            </a:r>
          </a:p>
          <a:p>
            <a:r>
              <a:rPr lang="fr-FR" sz="1600" b="1" i="1" u="sng" dirty="0" smtClean="0">
                <a:solidFill>
                  <a:srgbClr val="000000"/>
                </a:solidFill>
              </a:rPr>
              <a:t>Survie des greffons (n=17)</a:t>
            </a:r>
          </a:p>
          <a:p>
            <a:pPr lvl="1"/>
            <a:r>
              <a:rPr lang="fr-FR" sz="1400" dirty="0" smtClean="0">
                <a:solidFill>
                  <a:srgbClr val="000000"/>
                </a:solidFill>
              </a:rPr>
              <a:t>14/17 des greffons viables à 5 ans 82,2%</a:t>
            </a:r>
          </a:p>
          <a:p>
            <a:pPr lvl="1"/>
            <a:r>
              <a:rPr lang="fr-FR" sz="1400" dirty="0" smtClean="0">
                <a:solidFill>
                  <a:srgbClr val="000000"/>
                </a:solidFill>
              </a:rPr>
              <a:t>Taux de dysfonction chronique secondaire avec retour en dialyse dans cette série 1/15 </a:t>
            </a:r>
            <a:r>
              <a:rPr lang="fr-FR" sz="1400" dirty="0">
                <a:solidFill>
                  <a:srgbClr val="000000"/>
                </a:solidFill>
              </a:rPr>
              <a:t>(2 échecs précoce exclus</a:t>
            </a:r>
            <a:r>
              <a:rPr lang="fr-FR" sz="1400" dirty="0" smtClean="0">
                <a:solidFill>
                  <a:srgbClr val="000000"/>
                </a:solidFill>
              </a:rPr>
              <a:t>)soit 6,7% </a:t>
            </a:r>
          </a:p>
          <a:p>
            <a:r>
              <a:rPr lang="fr-FR" sz="1600" b="1" i="1" u="sng" dirty="0" smtClean="0">
                <a:solidFill>
                  <a:srgbClr val="000000"/>
                </a:solidFill>
              </a:rPr>
              <a:t>Complications vasculaires</a:t>
            </a:r>
            <a:endParaRPr lang="fr-FR" sz="1600" b="1" i="1" u="sng" dirty="0">
              <a:solidFill>
                <a:srgbClr val="000000"/>
              </a:solidFill>
            </a:endParaRPr>
          </a:p>
          <a:p>
            <a:pPr lvl="1"/>
            <a:r>
              <a:rPr lang="fr-FR" sz="1400" dirty="0" smtClean="0">
                <a:solidFill>
                  <a:srgbClr val="000000"/>
                </a:solidFill>
              </a:rPr>
              <a:t>1 </a:t>
            </a:r>
            <a:r>
              <a:rPr lang="fr-FR" sz="1400" dirty="0">
                <a:solidFill>
                  <a:srgbClr val="000000"/>
                </a:solidFill>
              </a:rPr>
              <a:t>sténose de l’artère du greffon sur </a:t>
            </a:r>
            <a:r>
              <a:rPr lang="fr-FR" sz="1400" dirty="0" smtClean="0">
                <a:solidFill>
                  <a:srgbClr val="000000"/>
                </a:solidFill>
              </a:rPr>
              <a:t>17 greffes suivies</a:t>
            </a:r>
          </a:p>
          <a:p>
            <a:pPr lvl="1"/>
            <a:r>
              <a:rPr lang="fr-FR" sz="1400" dirty="0" smtClean="0">
                <a:solidFill>
                  <a:srgbClr val="000000"/>
                </a:solidFill>
              </a:rPr>
              <a:t>Taux 5,9%</a:t>
            </a:r>
            <a:endParaRPr lang="fr-FR" sz="1600" dirty="0">
              <a:solidFill>
                <a:srgbClr val="000000"/>
              </a:solidFill>
            </a:endParaRPr>
          </a:p>
          <a:p>
            <a:pPr lvl="1"/>
            <a:r>
              <a:rPr lang="fr-FR" sz="1400" dirty="0">
                <a:solidFill>
                  <a:srgbClr val="000000"/>
                </a:solidFill>
              </a:rPr>
              <a:t>Pas de correction chirurgicale</a:t>
            </a:r>
          </a:p>
          <a:p>
            <a:endParaRPr lang="fr-FR" dirty="0"/>
          </a:p>
        </p:txBody>
      </p:sp>
    </p:spTree>
    <p:extLst>
      <p:ext uri="{BB962C8B-B14F-4D97-AF65-F5344CB8AC3E}">
        <p14:creationId xmlns:p14="http://schemas.microsoft.com/office/powerpoint/2010/main" val="66456351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r>
              <a:rPr lang="fr-FR" dirty="0" smtClean="0">
                <a:solidFill>
                  <a:srgbClr val="000000"/>
                </a:solidFill>
              </a:rPr>
              <a:t>Résultats des 21 patients en attente de greffe</a:t>
            </a:r>
            <a:endParaRPr lang="fr-FR" dirty="0">
              <a:solidFill>
                <a:srgbClr val="000000"/>
              </a:solidFill>
            </a:endParaRPr>
          </a:p>
        </p:txBody>
      </p:sp>
      <p:sp>
        <p:nvSpPr>
          <p:cNvPr id="3" name="Sous-titre 2"/>
          <p:cNvSpPr>
            <a:spLocks noGrp="1"/>
          </p:cNvSpPr>
          <p:nvPr>
            <p:ph type="subTitle" idx="1"/>
          </p:nvPr>
        </p:nvSpPr>
        <p:spPr/>
        <p:txBody>
          <a:bodyPr/>
          <a:lstStyle/>
          <a:p>
            <a:endParaRPr lang="fr-FR"/>
          </a:p>
        </p:txBody>
      </p:sp>
    </p:spTree>
    <p:extLst>
      <p:ext uri="{BB962C8B-B14F-4D97-AF65-F5344CB8AC3E}">
        <p14:creationId xmlns:p14="http://schemas.microsoft.com/office/powerpoint/2010/main" val="368690252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z="2800" dirty="0" smtClean="0">
                <a:solidFill>
                  <a:srgbClr val="000000"/>
                </a:solidFill>
              </a:rPr>
              <a:t>Résultats : Comparaison des populations des patients greffés et non-greffés</a:t>
            </a:r>
            <a:endParaRPr lang="fr-FR" sz="2800" dirty="0">
              <a:solidFill>
                <a:srgbClr val="000000"/>
              </a:solidFill>
            </a:endParaRPr>
          </a:p>
        </p:txBody>
      </p:sp>
      <p:graphicFrame>
        <p:nvGraphicFramePr>
          <p:cNvPr id="6" name="Espace réservé du contenu 5"/>
          <p:cNvGraphicFramePr>
            <a:graphicFrameLocks noGrp="1"/>
          </p:cNvGraphicFramePr>
          <p:nvPr>
            <p:ph idx="1"/>
            <p:extLst>
              <p:ext uri="{D42A27DB-BD31-4B8C-83A1-F6EECF244321}">
                <p14:modId xmlns:p14="http://schemas.microsoft.com/office/powerpoint/2010/main" val="459614694"/>
              </p:ext>
            </p:extLst>
          </p:nvPr>
        </p:nvGraphicFramePr>
        <p:xfrm>
          <a:off x="779463" y="1828800"/>
          <a:ext cx="7583488" cy="3647440"/>
        </p:xfrm>
        <a:graphic>
          <a:graphicData uri="http://schemas.openxmlformats.org/drawingml/2006/table">
            <a:tbl>
              <a:tblPr firstRow="1" bandRow="1">
                <a:tableStyleId>{5C22544A-7EE6-4342-B048-85BDC9FD1C3A}</a:tableStyleId>
              </a:tblPr>
              <a:tblGrid>
                <a:gridCol w="1895872"/>
                <a:gridCol w="1895872"/>
                <a:gridCol w="1895872"/>
                <a:gridCol w="1895872"/>
              </a:tblGrid>
              <a:tr h="370840">
                <a:tc>
                  <a:txBody>
                    <a:bodyPr/>
                    <a:lstStyle/>
                    <a:p>
                      <a:endParaRPr lang="fr-FR" sz="1600" b="0" dirty="0"/>
                    </a:p>
                  </a:txBody>
                  <a:tcPr/>
                </a:tc>
                <a:tc>
                  <a:txBody>
                    <a:bodyPr/>
                    <a:lstStyle/>
                    <a:p>
                      <a:r>
                        <a:rPr lang="fr-FR" sz="1600" b="0" dirty="0" smtClean="0"/>
                        <a:t>Patients greffés</a:t>
                      </a:r>
                      <a:endParaRPr lang="fr-FR" sz="1600" b="0" dirty="0"/>
                    </a:p>
                  </a:txBody>
                  <a:tcPr/>
                </a:tc>
                <a:tc>
                  <a:txBody>
                    <a:bodyPr/>
                    <a:lstStyle/>
                    <a:p>
                      <a:r>
                        <a:rPr lang="fr-FR" sz="1600" b="0" dirty="0" smtClean="0"/>
                        <a:t>Patient non-greffés</a:t>
                      </a:r>
                      <a:endParaRPr lang="fr-FR" sz="1600" b="0" dirty="0"/>
                    </a:p>
                  </a:txBody>
                  <a:tcPr/>
                </a:tc>
                <a:tc>
                  <a:txBody>
                    <a:bodyPr/>
                    <a:lstStyle/>
                    <a:p>
                      <a:r>
                        <a:rPr lang="fr-FR" sz="1600" b="0" dirty="0" smtClean="0"/>
                        <a:t>Différence statistique</a:t>
                      </a:r>
                      <a:endParaRPr lang="fr-FR" sz="1600" b="0" dirty="0"/>
                    </a:p>
                  </a:txBody>
                  <a:tcPr/>
                </a:tc>
              </a:tr>
              <a:tr h="370840">
                <a:tc>
                  <a:txBody>
                    <a:bodyPr/>
                    <a:lstStyle/>
                    <a:p>
                      <a:r>
                        <a:rPr lang="fr-FR" sz="1600" dirty="0" smtClean="0"/>
                        <a:t>Age moyen</a:t>
                      </a:r>
                      <a:endParaRPr lang="fr-FR" sz="1600" dirty="0"/>
                    </a:p>
                  </a:txBody>
                  <a:tcPr/>
                </a:tc>
                <a:tc>
                  <a:txBody>
                    <a:bodyPr/>
                    <a:lstStyle/>
                    <a:p>
                      <a:r>
                        <a:rPr lang="fr-FR" dirty="0" smtClean="0"/>
                        <a:t>52,6</a:t>
                      </a:r>
                      <a:endParaRPr lang="fr-FR" dirty="0"/>
                    </a:p>
                  </a:txBody>
                  <a:tcPr/>
                </a:tc>
                <a:tc>
                  <a:txBody>
                    <a:bodyPr/>
                    <a:lstStyle/>
                    <a:p>
                      <a:r>
                        <a:rPr lang="fr-FR" dirty="0" smtClean="0"/>
                        <a:t>52,6</a:t>
                      </a:r>
                      <a:endParaRPr lang="fr-FR" dirty="0"/>
                    </a:p>
                  </a:txBody>
                  <a:tcPr/>
                </a:tc>
                <a:tc>
                  <a:txBody>
                    <a:bodyPr/>
                    <a:lstStyle/>
                    <a:p>
                      <a:r>
                        <a:rPr lang="fr-FR" dirty="0" smtClean="0"/>
                        <a:t>p=ns</a:t>
                      </a:r>
                      <a:endParaRPr lang="fr-FR" dirty="0"/>
                    </a:p>
                  </a:txBody>
                  <a:tcPr/>
                </a:tc>
              </a:tr>
              <a:tr h="370840">
                <a:tc>
                  <a:txBody>
                    <a:bodyPr/>
                    <a:lstStyle/>
                    <a:p>
                      <a:r>
                        <a:rPr lang="fr-FR" sz="1600" dirty="0" smtClean="0"/>
                        <a:t>IMC moyen</a:t>
                      </a:r>
                      <a:endParaRPr lang="fr-FR" sz="1600" dirty="0"/>
                    </a:p>
                  </a:txBody>
                  <a:tcPr/>
                </a:tc>
                <a:tc>
                  <a:txBody>
                    <a:bodyPr/>
                    <a:lstStyle/>
                    <a:p>
                      <a:r>
                        <a:rPr lang="fr-FR" dirty="0" smtClean="0"/>
                        <a:t>23,9</a:t>
                      </a:r>
                      <a:endParaRPr lang="fr-FR" dirty="0"/>
                    </a:p>
                  </a:txBody>
                  <a:tcPr/>
                </a:tc>
                <a:tc>
                  <a:txBody>
                    <a:bodyPr/>
                    <a:lstStyle/>
                    <a:p>
                      <a:r>
                        <a:rPr lang="fr-FR" dirty="0" smtClean="0"/>
                        <a:t>24,3</a:t>
                      </a:r>
                      <a:endParaRPr lang="fr-FR" dirty="0"/>
                    </a:p>
                  </a:txBody>
                  <a:tcPr/>
                </a:tc>
                <a:tc>
                  <a:txBody>
                    <a:bodyPr/>
                    <a:lstStyle/>
                    <a:p>
                      <a:r>
                        <a:rPr lang="fr-FR" dirty="0" smtClean="0"/>
                        <a:t>p=ns</a:t>
                      </a:r>
                      <a:endParaRPr lang="fr-FR" dirty="0"/>
                    </a:p>
                  </a:txBody>
                  <a:tcPr/>
                </a:tc>
              </a:tr>
              <a:tr h="370840">
                <a:tc>
                  <a:txBody>
                    <a:bodyPr/>
                    <a:lstStyle/>
                    <a:p>
                      <a:r>
                        <a:rPr lang="fr-FR" sz="1600" dirty="0" smtClean="0"/>
                        <a:t>Nb</a:t>
                      </a:r>
                      <a:r>
                        <a:rPr lang="fr-FR" sz="1600" baseline="0" dirty="0" smtClean="0"/>
                        <a:t> moyen FRDCV</a:t>
                      </a:r>
                      <a:endParaRPr lang="fr-FR" sz="1600" dirty="0"/>
                    </a:p>
                  </a:txBody>
                  <a:tcPr/>
                </a:tc>
                <a:tc>
                  <a:txBody>
                    <a:bodyPr/>
                    <a:lstStyle/>
                    <a:p>
                      <a:r>
                        <a:rPr lang="fr-FR" dirty="0" smtClean="0"/>
                        <a:t>3,1</a:t>
                      </a:r>
                      <a:endParaRPr lang="fr-FR" dirty="0"/>
                    </a:p>
                  </a:txBody>
                  <a:tcPr/>
                </a:tc>
                <a:tc>
                  <a:txBody>
                    <a:bodyPr/>
                    <a:lstStyle/>
                    <a:p>
                      <a:r>
                        <a:rPr lang="fr-FR" dirty="0" smtClean="0"/>
                        <a:t>2,85</a:t>
                      </a:r>
                      <a:endParaRPr lang="fr-FR" dirty="0"/>
                    </a:p>
                  </a:txBody>
                  <a:tcPr/>
                </a:tc>
                <a:tc>
                  <a:txBody>
                    <a:bodyPr/>
                    <a:lstStyle/>
                    <a:p>
                      <a:r>
                        <a:rPr lang="fr-FR" dirty="0" smtClean="0"/>
                        <a:t>p=ns</a:t>
                      </a:r>
                      <a:endParaRPr lang="fr-FR" dirty="0"/>
                    </a:p>
                  </a:txBody>
                  <a:tcPr/>
                </a:tc>
              </a:tr>
              <a:tr h="370840">
                <a:tc>
                  <a:txBody>
                    <a:bodyPr/>
                    <a:lstStyle/>
                    <a:p>
                      <a:r>
                        <a:rPr lang="fr-FR" sz="1400" dirty="0" smtClean="0"/>
                        <a:t>Maladie aortique</a:t>
                      </a:r>
                    </a:p>
                    <a:p>
                      <a:pPr marL="285750" indent="-285750">
                        <a:buFont typeface="Arial"/>
                        <a:buChar char="•"/>
                      </a:pPr>
                      <a:r>
                        <a:rPr lang="fr-FR" sz="1400" dirty="0" smtClean="0"/>
                        <a:t>Occlusive</a:t>
                      </a:r>
                    </a:p>
                    <a:p>
                      <a:pPr marL="285750" indent="-285750">
                        <a:buFont typeface="Arial"/>
                        <a:buChar char="•"/>
                      </a:pPr>
                      <a:r>
                        <a:rPr lang="fr-FR" sz="1400" dirty="0" smtClean="0"/>
                        <a:t>Anévrysmale</a:t>
                      </a:r>
                    </a:p>
                    <a:p>
                      <a:pPr marL="285750" indent="-285750">
                        <a:buFont typeface="Arial"/>
                        <a:buChar char="•"/>
                      </a:pPr>
                      <a:r>
                        <a:rPr lang="fr-FR" sz="1400" dirty="0" smtClean="0"/>
                        <a:t>Inconnue</a:t>
                      </a:r>
                      <a:endParaRPr lang="fr-FR" sz="1400" dirty="0"/>
                    </a:p>
                  </a:txBody>
                  <a:tcPr/>
                </a:tc>
                <a:tc>
                  <a:txBody>
                    <a:bodyPr/>
                    <a:lstStyle/>
                    <a:p>
                      <a:endParaRPr lang="fr-FR" dirty="0" smtClean="0"/>
                    </a:p>
                    <a:p>
                      <a:r>
                        <a:rPr lang="fr-FR" sz="1400" dirty="0" smtClean="0"/>
                        <a:t>77,8%</a:t>
                      </a:r>
                    </a:p>
                    <a:p>
                      <a:r>
                        <a:rPr lang="fr-FR" sz="1400" dirty="0" smtClean="0"/>
                        <a:t>11,1%</a:t>
                      </a:r>
                    </a:p>
                    <a:p>
                      <a:r>
                        <a:rPr lang="fr-FR" sz="1400" dirty="0" smtClean="0"/>
                        <a:t>11,1%</a:t>
                      </a:r>
                      <a:endParaRPr lang="fr-FR" sz="1400" dirty="0"/>
                    </a:p>
                  </a:txBody>
                  <a:tcPr/>
                </a:tc>
                <a:tc>
                  <a:txBody>
                    <a:bodyPr/>
                    <a:lstStyle/>
                    <a:p>
                      <a:endParaRPr lang="fr-FR" dirty="0" smtClean="0"/>
                    </a:p>
                    <a:p>
                      <a:r>
                        <a:rPr lang="fr-FR" sz="1400" dirty="0" smtClean="0"/>
                        <a:t>61,9%</a:t>
                      </a:r>
                    </a:p>
                    <a:p>
                      <a:r>
                        <a:rPr lang="fr-FR" sz="1400" dirty="0" smtClean="0"/>
                        <a:t>33,8%</a:t>
                      </a:r>
                    </a:p>
                    <a:p>
                      <a:r>
                        <a:rPr lang="fr-FR" sz="1400" dirty="0" smtClean="0"/>
                        <a:t>4,8%</a:t>
                      </a:r>
                      <a:endParaRPr lang="fr-FR" sz="1400" dirty="0"/>
                    </a:p>
                  </a:txBody>
                  <a:tcPr/>
                </a:tc>
                <a:tc>
                  <a:txBody>
                    <a:bodyPr/>
                    <a:lstStyle/>
                    <a:p>
                      <a:endParaRPr lang="fr-FR" sz="1400" dirty="0" smtClean="0">
                        <a:solidFill>
                          <a:srgbClr val="FF6600"/>
                        </a:solidFill>
                      </a:endParaRPr>
                    </a:p>
                    <a:p>
                      <a:endParaRPr lang="fr-FR" sz="1400" dirty="0" smtClean="0">
                        <a:solidFill>
                          <a:srgbClr val="FF6600"/>
                        </a:solidFill>
                      </a:endParaRPr>
                    </a:p>
                    <a:p>
                      <a:r>
                        <a:rPr lang="fr-FR" sz="1400" dirty="0" smtClean="0">
                          <a:solidFill>
                            <a:srgbClr val="FF6600"/>
                          </a:solidFill>
                        </a:rPr>
                        <a:t>p=0,11</a:t>
                      </a:r>
                      <a:endParaRPr lang="fr-FR" sz="1400" dirty="0">
                        <a:solidFill>
                          <a:srgbClr val="FF6600"/>
                        </a:solidFill>
                      </a:endParaRPr>
                    </a:p>
                  </a:txBody>
                  <a:tcPr/>
                </a:tc>
              </a:tr>
              <a:tr h="370840">
                <a:tc>
                  <a:txBody>
                    <a:bodyPr/>
                    <a:lstStyle/>
                    <a:p>
                      <a:r>
                        <a:rPr lang="fr-FR" sz="1600" dirty="0" smtClean="0"/>
                        <a:t>Complications</a:t>
                      </a:r>
                      <a:r>
                        <a:rPr lang="fr-FR" sz="1600" baseline="0" dirty="0" smtClean="0"/>
                        <a:t> après prothèse</a:t>
                      </a:r>
                      <a:endParaRPr lang="fr-FR" sz="1600" dirty="0"/>
                    </a:p>
                  </a:txBody>
                  <a:tcPr/>
                </a:tc>
                <a:tc>
                  <a:txBody>
                    <a:bodyPr/>
                    <a:lstStyle/>
                    <a:p>
                      <a:r>
                        <a:rPr lang="fr-FR" dirty="0" smtClean="0"/>
                        <a:t>22,2%</a:t>
                      </a:r>
                      <a:endParaRPr lang="fr-FR" dirty="0"/>
                    </a:p>
                  </a:txBody>
                  <a:tcPr/>
                </a:tc>
                <a:tc>
                  <a:txBody>
                    <a:bodyPr/>
                    <a:lstStyle/>
                    <a:p>
                      <a:r>
                        <a:rPr lang="fr-FR" dirty="0" smtClean="0"/>
                        <a:t>42,9%</a:t>
                      </a:r>
                      <a:endParaRPr lang="fr-FR" dirty="0"/>
                    </a:p>
                  </a:txBody>
                  <a:tcPr/>
                </a:tc>
                <a:tc>
                  <a:txBody>
                    <a:bodyPr/>
                    <a:lstStyle/>
                    <a:p>
                      <a:r>
                        <a:rPr lang="fr-FR" dirty="0" smtClean="0">
                          <a:solidFill>
                            <a:srgbClr val="FF6600"/>
                          </a:solidFill>
                        </a:rPr>
                        <a:t>p=0,26</a:t>
                      </a:r>
                      <a:endParaRPr lang="fr-FR" dirty="0">
                        <a:solidFill>
                          <a:srgbClr val="FF6600"/>
                        </a:solidFill>
                      </a:endParaRPr>
                    </a:p>
                  </a:txBody>
                  <a:tcPr/>
                </a:tc>
              </a:tr>
              <a:tr h="370840">
                <a:tc>
                  <a:txBody>
                    <a:bodyPr/>
                    <a:lstStyle/>
                    <a:p>
                      <a:r>
                        <a:rPr lang="fr-FR" sz="1600" dirty="0" smtClean="0"/>
                        <a:t>Nombre de greffes</a:t>
                      </a:r>
                      <a:endParaRPr lang="fr-FR" sz="1600" dirty="0"/>
                    </a:p>
                  </a:txBody>
                  <a:tcPr/>
                </a:tc>
                <a:tc>
                  <a:txBody>
                    <a:bodyPr/>
                    <a:lstStyle/>
                    <a:p>
                      <a:r>
                        <a:rPr lang="fr-FR" dirty="0" smtClean="0"/>
                        <a:t>1,06</a:t>
                      </a:r>
                      <a:endParaRPr lang="fr-FR" dirty="0"/>
                    </a:p>
                  </a:txBody>
                  <a:tcPr/>
                </a:tc>
                <a:tc>
                  <a:txBody>
                    <a:bodyPr/>
                    <a:lstStyle/>
                    <a:p>
                      <a:r>
                        <a:rPr lang="fr-FR" dirty="0" smtClean="0"/>
                        <a:t>1,6</a:t>
                      </a:r>
                      <a:endParaRPr lang="fr-FR" dirty="0"/>
                    </a:p>
                  </a:txBody>
                  <a:tcPr/>
                </a:tc>
                <a:tc>
                  <a:txBody>
                    <a:bodyPr/>
                    <a:lstStyle/>
                    <a:p>
                      <a:r>
                        <a:rPr lang="fr-FR" dirty="0" smtClean="0">
                          <a:solidFill>
                            <a:srgbClr val="FF6600"/>
                          </a:solidFill>
                        </a:rPr>
                        <a:t>p=0,014</a:t>
                      </a:r>
                      <a:endParaRPr lang="fr-FR" dirty="0">
                        <a:solidFill>
                          <a:srgbClr val="FF6600"/>
                        </a:solidFill>
                      </a:endParaRPr>
                    </a:p>
                  </a:txBody>
                  <a:tcPr/>
                </a:tc>
              </a:tr>
            </a:tbl>
          </a:graphicData>
        </a:graphic>
      </p:graphicFrame>
    </p:spTree>
    <p:extLst>
      <p:ext uri="{BB962C8B-B14F-4D97-AF65-F5344CB8AC3E}">
        <p14:creationId xmlns:p14="http://schemas.microsoft.com/office/powerpoint/2010/main" val="345524988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r>
              <a:rPr lang="fr-FR" dirty="0" smtClean="0">
                <a:solidFill>
                  <a:srgbClr val="000000"/>
                </a:solidFill>
              </a:rPr>
              <a:t>Discussion</a:t>
            </a:r>
            <a:endParaRPr lang="fr-FR" dirty="0">
              <a:solidFill>
                <a:srgbClr val="000000"/>
              </a:solidFill>
            </a:endParaRPr>
          </a:p>
        </p:txBody>
      </p:sp>
      <p:sp>
        <p:nvSpPr>
          <p:cNvPr id="3" name="Sous-titre 2"/>
          <p:cNvSpPr>
            <a:spLocks noGrp="1"/>
          </p:cNvSpPr>
          <p:nvPr>
            <p:ph type="subTitle" idx="1"/>
          </p:nvPr>
        </p:nvSpPr>
        <p:spPr/>
        <p:txBody>
          <a:bodyPr/>
          <a:lstStyle/>
          <a:p>
            <a:endParaRPr lang="fr-FR"/>
          </a:p>
        </p:txBody>
      </p:sp>
    </p:spTree>
    <p:extLst>
      <p:ext uri="{BB962C8B-B14F-4D97-AF65-F5344CB8AC3E}">
        <p14:creationId xmlns:p14="http://schemas.microsoft.com/office/powerpoint/2010/main" val="272119539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z="2800" dirty="0" smtClean="0">
                <a:solidFill>
                  <a:srgbClr val="000000"/>
                </a:solidFill>
              </a:rPr>
              <a:t>Discussion : Choix des patients à revasculariser</a:t>
            </a:r>
            <a:endParaRPr lang="fr-FR" sz="2800" dirty="0">
              <a:solidFill>
                <a:srgbClr val="000000"/>
              </a:solidFill>
            </a:endParaRPr>
          </a:p>
        </p:txBody>
      </p:sp>
      <p:sp>
        <p:nvSpPr>
          <p:cNvPr id="4" name="Espace réservé du texte 3"/>
          <p:cNvSpPr>
            <a:spLocks noGrp="1"/>
          </p:cNvSpPr>
          <p:nvPr>
            <p:ph type="body" idx="1"/>
          </p:nvPr>
        </p:nvSpPr>
        <p:spPr/>
        <p:txBody>
          <a:bodyPr/>
          <a:lstStyle/>
          <a:p>
            <a:r>
              <a:rPr lang="fr-FR" sz="2000" dirty="0" smtClean="0">
                <a:solidFill>
                  <a:srgbClr val="000000"/>
                </a:solidFill>
              </a:rPr>
              <a:t>Indications opératoires</a:t>
            </a:r>
            <a:endParaRPr lang="fr-FR" sz="2000" dirty="0">
              <a:solidFill>
                <a:srgbClr val="000000"/>
              </a:solidFill>
            </a:endParaRPr>
          </a:p>
        </p:txBody>
      </p:sp>
      <p:sp>
        <p:nvSpPr>
          <p:cNvPr id="5" name="Espace réservé du contenu 4"/>
          <p:cNvSpPr>
            <a:spLocks noGrp="1"/>
          </p:cNvSpPr>
          <p:nvPr>
            <p:ph sz="half" idx="2"/>
          </p:nvPr>
        </p:nvSpPr>
        <p:spPr/>
        <p:txBody>
          <a:bodyPr>
            <a:normAutofit/>
          </a:bodyPr>
          <a:lstStyle/>
          <a:p>
            <a:r>
              <a:rPr lang="fr-FR" sz="1600" dirty="0" smtClean="0">
                <a:solidFill>
                  <a:srgbClr val="FF0000"/>
                </a:solidFill>
              </a:rPr>
              <a:t>En dehors des </a:t>
            </a:r>
            <a:r>
              <a:rPr lang="fr-FR" sz="1600" dirty="0" err="1" smtClean="0">
                <a:solidFill>
                  <a:srgbClr val="FF0000"/>
                </a:solidFill>
              </a:rPr>
              <a:t>recommendations</a:t>
            </a:r>
            <a:r>
              <a:rPr lang="fr-FR" sz="1600" dirty="0" smtClean="0">
                <a:solidFill>
                  <a:srgbClr val="FF0000"/>
                </a:solidFill>
              </a:rPr>
              <a:t> actuelles </a:t>
            </a:r>
            <a:r>
              <a:rPr lang="fr-FR" sz="1600" dirty="0" smtClean="0">
                <a:solidFill>
                  <a:srgbClr val="FF0000"/>
                </a:solidFill>
              </a:rPr>
              <a:t>:</a:t>
            </a:r>
          </a:p>
          <a:p>
            <a:pPr marL="568325" lvl="2" indent="-285750">
              <a:spcBef>
                <a:spcPts val="2000"/>
              </a:spcBef>
              <a:buFont typeface="Wingdings" charset="2"/>
              <a:buChar char="Ø"/>
            </a:pPr>
            <a:r>
              <a:rPr lang="fr-FR" sz="1600" dirty="0" smtClean="0">
                <a:solidFill>
                  <a:srgbClr val="FF0000"/>
                </a:solidFill>
              </a:rPr>
              <a:t> </a:t>
            </a:r>
            <a:r>
              <a:rPr lang="fr-FR" sz="1400" dirty="0" smtClean="0">
                <a:solidFill>
                  <a:srgbClr val="FF0000"/>
                </a:solidFill>
              </a:rPr>
              <a:t>80% AOMI en dehors des </a:t>
            </a:r>
            <a:r>
              <a:rPr lang="fr-FR" sz="1400" dirty="0" err="1" smtClean="0">
                <a:solidFill>
                  <a:srgbClr val="FF0000"/>
                </a:solidFill>
              </a:rPr>
              <a:t>recommendations</a:t>
            </a:r>
            <a:endParaRPr lang="fr-FR" sz="1400" dirty="0">
              <a:solidFill>
                <a:srgbClr val="FF0000"/>
              </a:solidFill>
            </a:endParaRPr>
          </a:p>
          <a:p>
            <a:pPr marL="0" indent="0">
              <a:buNone/>
            </a:pPr>
            <a:endParaRPr lang="fr-FR" sz="1600" dirty="0" smtClean="0">
              <a:solidFill>
                <a:srgbClr val="FF0000"/>
              </a:solidFill>
            </a:endParaRPr>
          </a:p>
          <a:p>
            <a:pPr lvl="1">
              <a:buFont typeface="Wingdings" charset="2"/>
              <a:buChar char="Ø"/>
            </a:pPr>
            <a:r>
              <a:rPr lang="fr-FR" sz="1400" dirty="0" smtClean="0">
                <a:solidFill>
                  <a:srgbClr val="FF0000"/>
                </a:solidFill>
              </a:rPr>
              <a:t>20% seulement des patients artéritiques AOMI &gt;ou= 2b</a:t>
            </a:r>
          </a:p>
          <a:p>
            <a:pPr marL="282575" lvl="1" indent="0">
              <a:buNone/>
            </a:pPr>
            <a:endParaRPr lang="fr-FR" sz="1400" dirty="0" smtClean="0">
              <a:solidFill>
                <a:srgbClr val="FF0000"/>
              </a:solidFill>
            </a:endParaRPr>
          </a:p>
          <a:p>
            <a:pPr marL="282575" lvl="1" indent="0">
              <a:buNone/>
            </a:pPr>
            <a:endParaRPr lang="fr-FR" sz="1400" dirty="0" smtClean="0">
              <a:solidFill>
                <a:srgbClr val="FF0000"/>
              </a:solidFill>
            </a:endParaRPr>
          </a:p>
          <a:p>
            <a:pPr lvl="1">
              <a:buFont typeface="Wingdings" charset="2"/>
              <a:buChar char="Ø"/>
            </a:pPr>
            <a:r>
              <a:rPr lang="fr-FR" sz="1400" dirty="0" smtClean="0">
                <a:solidFill>
                  <a:srgbClr val="FF0000"/>
                </a:solidFill>
              </a:rPr>
              <a:t>Taille moyenne des AAA 46mm</a:t>
            </a:r>
            <a:endParaRPr lang="fr-FR" sz="1400" dirty="0">
              <a:solidFill>
                <a:srgbClr val="FF0000"/>
              </a:solidFill>
            </a:endParaRPr>
          </a:p>
        </p:txBody>
      </p:sp>
      <p:sp>
        <p:nvSpPr>
          <p:cNvPr id="6" name="Espace réservé du texte 5"/>
          <p:cNvSpPr>
            <a:spLocks noGrp="1"/>
          </p:cNvSpPr>
          <p:nvPr>
            <p:ph type="body" sz="quarter" idx="3"/>
          </p:nvPr>
        </p:nvSpPr>
        <p:spPr/>
        <p:txBody>
          <a:bodyPr/>
          <a:lstStyle/>
          <a:p>
            <a:r>
              <a:rPr lang="fr-FR" sz="2000" dirty="0" smtClean="0">
                <a:solidFill>
                  <a:srgbClr val="000000"/>
                </a:solidFill>
              </a:rPr>
              <a:t>Contre-indications opératoires</a:t>
            </a:r>
            <a:endParaRPr lang="fr-FR" sz="2000" dirty="0">
              <a:solidFill>
                <a:srgbClr val="000000"/>
              </a:solidFill>
            </a:endParaRPr>
          </a:p>
        </p:txBody>
      </p:sp>
      <p:sp>
        <p:nvSpPr>
          <p:cNvPr id="7" name="Espace réservé du contenu 6"/>
          <p:cNvSpPr>
            <a:spLocks noGrp="1"/>
          </p:cNvSpPr>
          <p:nvPr>
            <p:ph sz="quarter" idx="4"/>
          </p:nvPr>
        </p:nvSpPr>
        <p:spPr/>
        <p:txBody>
          <a:bodyPr>
            <a:normAutofit/>
          </a:bodyPr>
          <a:lstStyle/>
          <a:p>
            <a:pPr marL="342900" indent="-342900">
              <a:buFont typeface="+mj-lt"/>
              <a:buAutoNum type="arabicPeriod"/>
            </a:pPr>
            <a:r>
              <a:rPr lang="fr-FR" sz="1600" dirty="0" smtClean="0">
                <a:solidFill>
                  <a:schemeClr val="tx1"/>
                </a:solidFill>
              </a:rPr>
              <a:t>Des pontages aorto-bifémoraux : </a:t>
            </a:r>
          </a:p>
          <a:p>
            <a:pPr marL="638175" lvl="1" indent="-342900"/>
            <a:r>
              <a:rPr lang="fr-FR" sz="1400" dirty="0" smtClean="0">
                <a:solidFill>
                  <a:schemeClr val="tx1"/>
                </a:solidFill>
              </a:rPr>
              <a:t>Générales non-spécifiques</a:t>
            </a:r>
          </a:p>
          <a:p>
            <a:pPr marL="638175" lvl="1" indent="-342900"/>
            <a:r>
              <a:rPr lang="fr-FR" sz="1400" dirty="0" smtClean="0">
                <a:solidFill>
                  <a:schemeClr val="tx1"/>
                </a:solidFill>
              </a:rPr>
              <a:t>Locales : abords multiples, calcifications majeures</a:t>
            </a:r>
          </a:p>
          <a:p>
            <a:pPr marL="342900" indent="-342900">
              <a:buFont typeface="+mj-lt"/>
              <a:buAutoNum type="arabicPeriod"/>
            </a:pPr>
            <a:r>
              <a:rPr lang="fr-FR" sz="1600" dirty="0" smtClean="0">
                <a:solidFill>
                  <a:schemeClr val="tx1"/>
                </a:solidFill>
              </a:rPr>
              <a:t>Des endoprothèses : </a:t>
            </a:r>
          </a:p>
          <a:p>
            <a:pPr marL="638175" lvl="1" indent="-342900"/>
            <a:r>
              <a:rPr lang="fr-FR" sz="1400" dirty="0" smtClean="0">
                <a:solidFill>
                  <a:schemeClr val="tx1"/>
                </a:solidFill>
              </a:rPr>
              <a:t>Faisabilité technique/anatomie</a:t>
            </a:r>
            <a:endParaRPr lang="fr-FR" sz="1400" dirty="0">
              <a:solidFill>
                <a:schemeClr val="tx1"/>
              </a:solidFill>
            </a:endParaRPr>
          </a:p>
        </p:txBody>
      </p:sp>
    </p:spTree>
    <p:extLst>
      <p:ext uri="{BB962C8B-B14F-4D97-AF65-F5344CB8AC3E}">
        <p14:creationId xmlns:p14="http://schemas.microsoft.com/office/powerpoint/2010/main" val="303540534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z="2800" dirty="0" smtClean="0">
                <a:solidFill>
                  <a:srgbClr val="000000"/>
                </a:solidFill>
              </a:rPr>
              <a:t>Discussion : Choix de la revascularisation, </a:t>
            </a:r>
            <a:r>
              <a:rPr lang="fr-FR" sz="2800" dirty="0">
                <a:solidFill>
                  <a:schemeClr val="tx1"/>
                </a:solidFill>
              </a:rPr>
              <a:t>a</a:t>
            </a:r>
            <a:r>
              <a:rPr lang="fr-FR" sz="2800" dirty="0" smtClean="0">
                <a:solidFill>
                  <a:schemeClr val="tx1"/>
                </a:solidFill>
              </a:rPr>
              <a:t>vantages </a:t>
            </a:r>
            <a:r>
              <a:rPr lang="fr-FR" sz="2800" dirty="0">
                <a:solidFill>
                  <a:schemeClr val="tx1"/>
                </a:solidFill>
              </a:rPr>
              <a:t>et inconvénients du </a:t>
            </a:r>
            <a:r>
              <a:rPr lang="fr-FR" sz="2800" dirty="0" smtClean="0">
                <a:solidFill>
                  <a:schemeClr val="tx1"/>
                </a:solidFill>
              </a:rPr>
              <a:t>PBF</a:t>
            </a:r>
            <a:endParaRPr lang="fr-FR" sz="2800" dirty="0">
              <a:solidFill>
                <a:srgbClr val="000000"/>
              </a:solidFill>
            </a:endParaRPr>
          </a:p>
        </p:txBody>
      </p:sp>
      <p:sp>
        <p:nvSpPr>
          <p:cNvPr id="9" name="Espace réservé du contenu 8"/>
          <p:cNvSpPr>
            <a:spLocks noGrp="1"/>
          </p:cNvSpPr>
          <p:nvPr>
            <p:ph type="body" idx="1"/>
          </p:nvPr>
        </p:nvSpPr>
        <p:spPr/>
        <p:txBody>
          <a:bodyPr/>
          <a:lstStyle/>
          <a:p>
            <a:r>
              <a:rPr lang="fr-FR" sz="2000" dirty="0" smtClean="0">
                <a:solidFill>
                  <a:srgbClr val="FF0000"/>
                </a:solidFill>
              </a:rPr>
              <a:t>Avantages</a:t>
            </a:r>
            <a:endParaRPr lang="fr-FR" sz="2000" dirty="0">
              <a:solidFill>
                <a:srgbClr val="FF0000"/>
              </a:solidFill>
            </a:endParaRPr>
          </a:p>
        </p:txBody>
      </p:sp>
      <p:sp>
        <p:nvSpPr>
          <p:cNvPr id="4" name="Espace réservé du texte 3"/>
          <p:cNvSpPr>
            <a:spLocks noGrp="1"/>
          </p:cNvSpPr>
          <p:nvPr>
            <p:ph sz="half" idx="2"/>
          </p:nvPr>
        </p:nvSpPr>
        <p:spPr/>
        <p:txBody>
          <a:bodyPr>
            <a:normAutofit/>
          </a:bodyPr>
          <a:lstStyle/>
          <a:p>
            <a:r>
              <a:rPr lang="fr-FR" sz="1600" dirty="0" smtClean="0">
                <a:solidFill>
                  <a:schemeClr val="tx1"/>
                </a:solidFill>
              </a:rPr>
              <a:t>Absence d’anastomose sur site de greffe</a:t>
            </a:r>
          </a:p>
          <a:p>
            <a:r>
              <a:rPr lang="fr-FR" sz="1600" dirty="0" smtClean="0">
                <a:solidFill>
                  <a:schemeClr val="tx1"/>
                </a:solidFill>
              </a:rPr>
              <a:t>Voie d’abord différente</a:t>
            </a:r>
          </a:p>
          <a:p>
            <a:r>
              <a:rPr lang="fr-FR" sz="1600" dirty="0" smtClean="0">
                <a:solidFill>
                  <a:schemeClr val="tx1"/>
                </a:solidFill>
              </a:rPr>
              <a:t>Absence de matériel intra-luminal</a:t>
            </a:r>
          </a:p>
        </p:txBody>
      </p:sp>
      <p:sp>
        <p:nvSpPr>
          <p:cNvPr id="3" name="Espace réservé du texte 2"/>
          <p:cNvSpPr>
            <a:spLocks noGrp="1"/>
          </p:cNvSpPr>
          <p:nvPr>
            <p:ph type="body" sz="quarter" idx="3"/>
          </p:nvPr>
        </p:nvSpPr>
        <p:spPr/>
        <p:txBody>
          <a:bodyPr/>
          <a:lstStyle/>
          <a:p>
            <a:r>
              <a:rPr lang="fr-FR" sz="2000" dirty="0" smtClean="0">
                <a:solidFill>
                  <a:srgbClr val="FF0000"/>
                </a:solidFill>
              </a:rPr>
              <a:t>Inconvénients</a:t>
            </a:r>
            <a:endParaRPr lang="fr-FR" sz="2000" dirty="0">
              <a:solidFill>
                <a:srgbClr val="FF0000"/>
              </a:solidFill>
            </a:endParaRPr>
          </a:p>
        </p:txBody>
      </p:sp>
      <p:sp>
        <p:nvSpPr>
          <p:cNvPr id="8" name="Espace réservé du contenu 7"/>
          <p:cNvSpPr>
            <a:spLocks noGrp="1"/>
          </p:cNvSpPr>
          <p:nvPr>
            <p:ph sz="quarter" idx="4"/>
          </p:nvPr>
        </p:nvSpPr>
        <p:spPr/>
        <p:txBody>
          <a:bodyPr>
            <a:normAutofit/>
          </a:bodyPr>
          <a:lstStyle/>
          <a:p>
            <a:r>
              <a:rPr lang="fr-FR" sz="1600" dirty="0" smtClean="0">
                <a:solidFill>
                  <a:srgbClr val="000000"/>
                </a:solidFill>
              </a:rPr>
              <a:t>Morbi-mortalité propre</a:t>
            </a:r>
          </a:p>
          <a:p>
            <a:r>
              <a:rPr lang="fr-FR" sz="1600" dirty="0" smtClean="0">
                <a:solidFill>
                  <a:srgbClr val="000000"/>
                </a:solidFill>
              </a:rPr>
              <a:t>Longueur importante des jambages : thromboses per-greffe 22,2%</a:t>
            </a:r>
          </a:p>
          <a:p>
            <a:pPr lvl="1"/>
            <a:r>
              <a:rPr lang="fr-FR" sz="1400" dirty="0" smtClean="0">
                <a:solidFill>
                  <a:srgbClr val="000000"/>
                </a:solidFill>
              </a:rPr>
              <a:t>Pas d’héparinisation locale systématique per-greffe</a:t>
            </a:r>
            <a:endParaRPr lang="fr-FR" sz="1400" dirty="0">
              <a:solidFill>
                <a:srgbClr val="000000"/>
              </a:solidFill>
            </a:endParaRPr>
          </a:p>
        </p:txBody>
      </p:sp>
    </p:spTree>
    <p:extLst>
      <p:ext uri="{BB962C8B-B14F-4D97-AF65-F5344CB8AC3E}">
        <p14:creationId xmlns:p14="http://schemas.microsoft.com/office/powerpoint/2010/main" val="410033967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z="2800" dirty="0" smtClean="0">
                <a:solidFill>
                  <a:srgbClr val="000000"/>
                </a:solidFill>
              </a:rPr>
              <a:t>Discussion : Choix de la revascularisation, avantages et inconvénients de l’EVAR</a:t>
            </a:r>
            <a:endParaRPr lang="fr-FR" sz="2800" dirty="0">
              <a:solidFill>
                <a:srgbClr val="000000"/>
              </a:solidFill>
            </a:endParaRPr>
          </a:p>
        </p:txBody>
      </p:sp>
      <p:sp>
        <p:nvSpPr>
          <p:cNvPr id="5" name="Espace réservé du texte 4"/>
          <p:cNvSpPr>
            <a:spLocks noGrp="1"/>
          </p:cNvSpPr>
          <p:nvPr>
            <p:ph type="body" idx="1"/>
          </p:nvPr>
        </p:nvSpPr>
        <p:spPr/>
        <p:txBody>
          <a:bodyPr/>
          <a:lstStyle/>
          <a:p>
            <a:r>
              <a:rPr lang="fr-FR" sz="2000" dirty="0" smtClean="0">
                <a:solidFill>
                  <a:srgbClr val="FF0000"/>
                </a:solidFill>
              </a:rPr>
              <a:t>Avantages</a:t>
            </a:r>
            <a:endParaRPr lang="fr-FR" sz="2000" dirty="0">
              <a:solidFill>
                <a:srgbClr val="FF0000"/>
              </a:solidFill>
            </a:endParaRPr>
          </a:p>
        </p:txBody>
      </p:sp>
      <p:sp>
        <p:nvSpPr>
          <p:cNvPr id="3" name="Espace réservé du contenu 2"/>
          <p:cNvSpPr>
            <a:spLocks noGrp="1"/>
          </p:cNvSpPr>
          <p:nvPr>
            <p:ph sz="half" idx="2"/>
          </p:nvPr>
        </p:nvSpPr>
        <p:spPr/>
        <p:txBody>
          <a:bodyPr>
            <a:normAutofit/>
          </a:bodyPr>
          <a:lstStyle/>
          <a:p>
            <a:endParaRPr lang="fr-FR" sz="1600" dirty="0" smtClean="0">
              <a:solidFill>
                <a:srgbClr val="000000"/>
              </a:solidFill>
            </a:endParaRPr>
          </a:p>
          <a:p>
            <a:r>
              <a:rPr lang="fr-FR" sz="1600" dirty="0" smtClean="0">
                <a:solidFill>
                  <a:srgbClr val="000000"/>
                </a:solidFill>
              </a:rPr>
              <a:t>Pas d’abord chirurgical abdominal</a:t>
            </a:r>
          </a:p>
          <a:p>
            <a:r>
              <a:rPr lang="fr-FR" sz="1600" dirty="0" smtClean="0">
                <a:solidFill>
                  <a:srgbClr val="000000"/>
                </a:solidFill>
              </a:rPr>
              <a:t>Moindre morbi-mortalité à J30</a:t>
            </a:r>
          </a:p>
          <a:p>
            <a:r>
              <a:rPr lang="fr-FR" sz="1600" dirty="0" smtClean="0">
                <a:solidFill>
                  <a:srgbClr val="000000"/>
                </a:solidFill>
              </a:rPr>
              <a:t>Faisabilité </a:t>
            </a:r>
            <a:r>
              <a:rPr lang="fr-FR" sz="1600" dirty="0">
                <a:solidFill>
                  <a:srgbClr val="000000"/>
                </a:solidFill>
              </a:rPr>
              <a:t>technique : 4 </a:t>
            </a:r>
            <a:r>
              <a:rPr lang="fr-FR" sz="1600" dirty="0" smtClean="0">
                <a:solidFill>
                  <a:srgbClr val="000000"/>
                </a:solidFill>
              </a:rPr>
              <a:t>greffes après EVAR </a:t>
            </a:r>
            <a:r>
              <a:rPr lang="fr-FR" sz="1600" dirty="0">
                <a:solidFill>
                  <a:srgbClr val="000000"/>
                </a:solidFill>
              </a:rPr>
              <a:t>dans la </a:t>
            </a:r>
            <a:r>
              <a:rPr lang="fr-FR" sz="1600" dirty="0" smtClean="0">
                <a:solidFill>
                  <a:srgbClr val="000000"/>
                </a:solidFill>
              </a:rPr>
              <a:t>littérature </a:t>
            </a:r>
            <a:r>
              <a:rPr lang="fr-FR" sz="1000" dirty="0" smtClean="0">
                <a:solidFill>
                  <a:srgbClr val="FF0000"/>
                </a:solidFill>
              </a:rPr>
              <a:t>(GEORGE </a:t>
            </a:r>
            <a:r>
              <a:rPr lang="fr-FR" sz="1000" dirty="0" err="1" smtClean="0">
                <a:solidFill>
                  <a:srgbClr val="FF0000"/>
                </a:solidFill>
              </a:rPr>
              <a:t>Transpl</a:t>
            </a:r>
            <a:r>
              <a:rPr lang="fr-FR" sz="1000" dirty="0" smtClean="0">
                <a:solidFill>
                  <a:srgbClr val="FF0000"/>
                </a:solidFill>
              </a:rPr>
              <a:t> 2001, SHRESTA  Transplant Proc 2007, ABOU-JAOUDEN Int Surg 2010, MACHADO Transplant Proc 2011)</a:t>
            </a:r>
            <a:endParaRPr lang="fr-FR" sz="1600" dirty="0">
              <a:solidFill>
                <a:srgbClr val="000000"/>
              </a:solidFill>
            </a:endParaRPr>
          </a:p>
          <a:p>
            <a:endParaRPr lang="fr-FR" sz="1600" dirty="0">
              <a:solidFill>
                <a:srgbClr val="000000"/>
              </a:solidFill>
            </a:endParaRPr>
          </a:p>
        </p:txBody>
      </p:sp>
      <p:sp>
        <p:nvSpPr>
          <p:cNvPr id="6" name="Espace réservé du texte 5"/>
          <p:cNvSpPr>
            <a:spLocks noGrp="1"/>
          </p:cNvSpPr>
          <p:nvPr>
            <p:ph type="body" sz="quarter" idx="3"/>
          </p:nvPr>
        </p:nvSpPr>
        <p:spPr/>
        <p:txBody>
          <a:bodyPr/>
          <a:lstStyle/>
          <a:p>
            <a:r>
              <a:rPr lang="fr-FR" sz="2000" dirty="0" smtClean="0">
                <a:solidFill>
                  <a:srgbClr val="FF0000"/>
                </a:solidFill>
              </a:rPr>
              <a:t>Inconvénients</a:t>
            </a:r>
            <a:endParaRPr lang="fr-FR" sz="2000" dirty="0">
              <a:solidFill>
                <a:srgbClr val="FF0000"/>
              </a:solidFill>
            </a:endParaRPr>
          </a:p>
        </p:txBody>
      </p:sp>
      <p:sp>
        <p:nvSpPr>
          <p:cNvPr id="4" name="Espace réservé du contenu 3"/>
          <p:cNvSpPr>
            <a:spLocks noGrp="1"/>
          </p:cNvSpPr>
          <p:nvPr>
            <p:ph sz="quarter" idx="4"/>
          </p:nvPr>
        </p:nvSpPr>
        <p:spPr/>
        <p:txBody>
          <a:bodyPr>
            <a:normAutofit/>
          </a:bodyPr>
          <a:lstStyle/>
          <a:p>
            <a:endParaRPr lang="fr-FR" sz="1600" dirty="0" smtClean="0">
              <a:solidFill>
                <a:srgbClr val="000000"/>
              </a:solidFill>
            </a:endParaRPr>
          </a:p>
          <a:p>
            <a:r>
              <a:rPr lang="fr-FR" sz="1600" dirty="0" smtClean="0">
                <a:solidFill>
                  <a:srgbClr val="000000"/>
                </a:solidFill>
              </a:rPr>
              <a:t>Diminue les sites d’implantations</a:t>
            </a:r>
          </a:p>
          <a:p>
            <a:r>
              <a:rPr lang="fr-FR" sz="1600" dirty="0" smtClean="0">
                <a:solidFill>
                  <a:srgbClr val="000000"/>
                </a:solidFill>
              </a:rPr>
              <a:t>Limite les possibilités endovasculaires ultérieures</a:t>
            </a:r>
          </a:p>
          <a:p>
            <a:r>
              <a:rPr lang="fr-FR" sz="1600" dirty="0" smtClean="0">
                <a:solidFill>
                  <a:srgbClr val="000000"/>
                </a:solidFill>
              </a:rPr>
              <a:t>Gestion et dépistage des endofuites </a:t>
            </a:r>
            <a:r>
              <a:rPr lang="fr-FR" sz="1000" dirty="0" smtClean="0">
                <a:solidFill>
                  <a:srgbClr val="FF0000"/>
                </a:solidFill>
              </a:rPr>
              <a:t>(CANTISANI EJVES 2011)</a:t>
            </a:r>
            <a:endParaRPr lang="fr-FR" sz="1600" dirty="0">
              <a:solidFill>
                <a:srgbClr val="000000"/>
              </a:solidFill>
            </a:endParaRPr>
          </a:p>
        </p:txBody>
      </p:sp>
    </p:spTree>
    <p:extLst>
      <p:ext uri="{BB962C8B-B14F-4D97-AF65-F5344CB8AC3E}">
        <p14:creationId xmlns:p14="http://schemas.microsoft.com/office/powerpoint/2010/main" val="2205934094"/>
      </p:ext>
    </p:extLst>
  </p:cSld>
  <p:clrMapOvr>
    <a:masterClrMapping/>
  </p:clrMapOvr>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z="2800" dirty="0" smtClean="0">
                <a:solidFill>
                  <a:schemeClr val="tx1"/>
                </a:solidFill>
              </a:rPr>
              <a:t>Discussion : Morbi-mortalité précoce des PBF pour maladie athéromateuse</a:t>
            </a:r>
            <a:endParaRPr lang="fr-FR" sz="2800" dirty="0">
              <a:solidFill>
                <a:schemeClr val="tx1"/>
              </a:solidFill>
            </a:endParaRPr>
          </a:p>
        </p:txBody>
      </p:sp>
      <p:sp>
        <p:nvSpPr>
          <p:cNvPr id="3" name="Espace réservé du contenu 2"/>
          <p:cNvSpPr>
            <a:spLocks noGrp="1"/>
          </p:cNvSpPr>
          <p:nvPr>
            <p:ph idx="1"/>
          </p:nvPr>
        </p:nvSpPr>
        <p:spPr/>
        <p:txBody>
          <a:bodyPr/>
          <a:lstStyle/>
          <a:p>
            <a:r>
              <a:rPr lang="fr-FR" sz="1600" dirty="0" smtClean="0">
                <a:solidFill>
                  <a:srgbClr val="000000"/>
                </a:solidFill>
              </a:rPr>
              <a:t>CHIU : méta-analyse sur 5738 PBF</a:t>
            </a:r>
          </a:p>
          <a:p>
            <a:pPr lvl="1"/>
            <a:r>
              <a:rPr lang="fr-FR" sz="1400" dirty="0" smtClean="0">
                <a:solidFill>
                  <a:srgbClr val="000000"/>
                </a:solidFill>
              </a:rPr>
              <a:t>Taux global complications à J30 : 25,4%</a:t>
            </a:r>
          </a:p>
          <a:p>
            <a:pPr lvl="1"/>
            <a:r>
              <a:rPr lang="fr-FR" sz="1400" dirty="0" smtClean="0">
                <a:solidFill>
                  <a:srgbClr val="000000"/>
                </a:solidFill>
              </a:rPr>
              <a:t>Notre série sur 35 PBF : 14,3%</a:t>
            </a:r>
            <a:endParaRPr lang="fr-FR" sz="1400" dirty="0">
              <a:solidFill>
                <a:srgbClr val="000000"/>
              </a:solidFill>
            </a:endParaRPr>
          </a:p>
        </p:txBody>
      </p:sp>
      <p:graphicFrame>
        <p:nvGraphicFramePr>
          <p:cNvPr id="4" name="Tableau 3"/>
          <p:cNvGraphicFramePr>
            <a:graphicFrameLocks noGrp="1"/>
          </p:cNvGraphicFramePr>
          <p:nvPr>
            <p:extLst>
              <p:ext uri="{D42A27DB-BD31-4B8C-83A1-F6EECF244321}">
                <p14:modId xmlns:p14="http://schemas.microsoft.com/office/powerpoint/2010/main" val="4145470763"/>
              </p:ext>
            </p:extLst>
          </p:nvPr>
        </p:nvGraphicFramePr>
        <p:xfrm>
          <a:off x="565727" y="3140364"/>
          <a:ext cx="7908638" cy="1867747"/>
        </p:xfrm>
        <a:graphic>
          <a:graphicData uri="http://schemas.openxmlformats.org/drawingml/2006/table">
            <a:tbl>
              <a:tblPr firstRow="1" bandRow="1">
                <a:tableStyleId>{FABFCF23-3B69-468F-B69F-88F6DE6A72F2}</a:tableStyleId>
              </a:tblPr>
              <a:tblGrid>
                <a:gridCol w="717756"/>
                <a:gridCol w="1067953"/>
                <a:gridCol w="1554465"/>
                <a:gridCol w="1578197"/>
                <a:gridCol w="1601928"/>
                <a:gridCol w="1388339"/>
              </a:tblGrid>
              <a:tr h="465667">
                <a:tc>
                  <a:txBody>
                    <a:bodyPr/>
                    <a:lstStyle/>
                    <a:p>
                      <a:endParaRPr lang="fr-FR" sz="1600" dirty="0"/>
                    </a:p>
                  </a:txBody>
                  <a:tcPr/>
                </a:tc>
                <a:tc>
                  <a:txBody>
                    <a:bodyPr/>
                    <a:lstStyle/>
                    <a:p>
                      <a:r>
                        <a:rPr lang="fr-FR" sz="1600" dirty="0" smtClean="0"/>
                        <a:t>Mortalité</a:t>
                      </a:r>
                      <a:endParaRPr lang="fr-FR" sz="1600" dirty="0"/>
                    </a:p>
                  </a:txBody>
                  <a:tcPr/>
                </a:tc>
                <a:tc>
                  <a:txBody>
                    <a:bodyPr/>
                    <a:lstStyle/>
                    <a:p>
                      <a:r>
                        <a:rPr lang="fr-FR" sz="1600" dirty="0" smtClean="0"/>
                        <a:t>Complications médicales</a:t>
                      </a:r>
                      <a:endParaRPr lang="fr-FR" sz="1600" dirty="0"/>
                    </a:p>
                  </a:txBody>
                  <a:tcPr/>
                </a:tc>
                <a:tc>
                  <a:txBody>
                    <a:bodyPr/>
                    <a:lstStyle/>
                    <a:p>
                      <a:r>
                        <a:rPr lang="fr-FR" sz="1600" dirty="0" smtClean="0"/>
                        <a:t>Complications</a:t>
                      </a:r>
                      <a:r>
                        <a:rPr lang="fr-FR" sz="1600" baseline="0" dirty="0" smtClean="0"/>
                        <a:t> d’abord</a:t>
                      </a:r>
                      <a:endParaRPr lang="fr-FR" sz="1600" dirty="0"/>
                    </a:p>
                  </a:txBody>
                  <a:tcPr/>
                </a:tc>
                <a:tc>
                  <a:txBody>
                    <a:bodyPr/>
                    <a:lstStyle/>
                    <a:p>
                      <a:r>
                        <a:rPr lang="fr-FR" sz="1600" dirty="0" smtClean="0"/>
                        <a:t>Complications liées au pontage</a:t>
                      </a:r>
                      <a:endParaRPr lang="fr-FR" sz="1600" dirty="0"/>
                    </a:p>
                  </a:txBody>
                  <a:tcPr/>
                </a:tc>
                <a:tc>
                  <a:txBody>
                    <a:bodyPr/>
                    <a:lstStyle/>
                    <a:p>
                      <a:r>
                        <a:rPr lang="fr-FR" sz="1600" dirty="0" smtClean="0"/>
                        <a:t>Perméabilité à 5 ans</a:t>
                      </a:r>
                      <a:endParaRPr lang="fr-FR" sz="1600" dirty="0"/>
                    </a:p>
                  </a:txBody>
                  <a:tcPr/>
                </a:tc>
              </a:tr>
              <a:tr h="465667">
                <a:tc>
                  <a:txBody>
                    <a:bodyPr/>
                    <a:lstStyle/>
                    <a:p>
                      <a:r>
                        <a:rPr lang="fr-FR" sz="1600" dirty="0" smtClean="0"/>
                        <a:t>CHIU</a:t>
                      </a:r>
                      <a:endParaRPr lang="fr-FR" sz="1600" dirty="0"/>
                    </a:p>
                  </a:txBody>
                  <a:tcPr/>
                </a:tc>
                <a:tc>
                  <a:txBody>
                    <a:bodyPr/>
                    <a:lstStyle/>
                    <a:p>
                      <a:r>
                        <a:rPr lang="fr-FR" sz="1600" dirty="0" smtClean="0"/>
                        <a:t>4,1%</a:t>
                      </a:r>
                      <a:endParaRPr lang="fr-FR" sz="1600" dirty="0"/>
                    </a:p>
                  </a:txBody>
                  <a:tcPr/>
                </a:tc>
                <a:tc>
                  <a:txBody>
                    <a:bodyPr/>
                    <a:lstStyle/>
                    <a:p>
                      <a:r>
                        <a:rPr lang="fr-FR" sz="1600" dirty="0" smtClean="0"/>
                        <a:t>16%</a:t>
                      </a:r>
                      <a:endParaRPr lang="fr-FR" sz="1600" dirty="0"/>
                    </a:p>
                  </a:txBody>
                  <a:tcPr/>
                </a:tc>
                <a:tc>
                  <a:txBody>
                    <a:bodyPr/>
                    <a:lstStyle/>
                    <a:p>
                      <a:r>
                        <a:rPr lang="fr-FR" sz="1600" dirty="0" smtClean="0"/>
                        <a:t>6,3%</a:t>
                      </a:r>
                      <a:endParaRPr lang="fr-FR" sz="1600" dirty="0"/>
                    </a:p>
                  </a:txBody>
                  <a:tcPr/>
                </a:tc>
                <a:tc>
                  <a:txBody>
                    <a:bodyPr/>
                    <a:lstStyle/>
                    <a:p>
                      <a:r>
                        <a:rPr lang="fr-FR" sz="1600" dirty="0" smtClean="0"/>
                        <a:t>3,1%</a:t>
                      </a:r>
                      <a:endParaRPr lang="fr-FR" sz="1600" dirty="0"/>
                    </a:p>
                  </a:txBody>
                  <a:tcPr/>
                </a:tc>
                <a:tc>
                  <a:txBody>
                    <a:bodyPr/>
                    <a:lstStyle/>
                    <a:p>
                      <a:r>
                        <a:rPr lang="fr-FR" sz="1600" dirty="0" smtClean="0"/>
                        <a:t>86,3%</a:t>
                      </a:r>
                      <a:endParaRPr lang="fr-FR" sz="1600" dirty="0"/>
                    </a:p>
                  </a:txBody>
                  <a:tcPr/>
                </a:tc>
              </a:tr>
              <a:tr h="465667">
                <a:tc>
                  <a:txBody>
                    <a:bodyPr/>
                    <a:lstStyle/>
                    <a:p>
                      <a:r>
                        <a:rPr lang="fr-FR" sz="1600" dirty="0" smtClean="0"/>
                        <a:t>Notre série</a:t>
                      </a:r>
                      <a:endParaRPr lang="fr-FR" sz="1600" dirty="0"/>
                    </a:p>
                  </a:txBody>
                  <a:tcPr/>
                </a:tc>
                <a:tc>
                  <a:txBody>
                    <a:bodyPr/>
                    <a:lstStyle/>
                    <a:p>
                      <a:r>
                        <a:rPr lang="fr-FR" sz="1600" dirty="0" smtClean="0"/>
                        <a:t>5,7%</a:t>
                      </a:r>
                      <a:endParaRPr lang="fr-FR" sz="1600" dirty="0"/>
                    </a:p>
                  </a:txBody>
                  <a:tcPr/>
                </a:tc>
                <a:tc>
                  <a:txBody>
                    <a:bodyPr/>
                    <a:lstStyle/>
                    <a:p>
                      <a:r>
                        <a:rPr lang="fr-FR" sz="1600" dirty="0" smtClean="0"/>
                        <a:t>5,7%</a:t>
                      </a:r>
                      <a:endParaRPr lang="fr-FR" sz="1600" dirty="0"/>
                    </a:p>
                  </a:txBody>
                  <a:tcPr/>
                </a:tc>
                <a:tc>
                  <a:txBody>
                    <a:bodyPr/>
                    <a:lstStyle/>
                    <a:p>
                      <a:r>
                        <a:rPr lang="fr-FR" sz="1600" smtClean="0"/>
                        <a:t>2,9%</a:t>
                      </a:r>
                      <a:endParaRPr lang="fr-FR" sz="1600" dirty="0"/>
                    </a:p>
                  </a:txBody>
                  <a:tcPr/>
                </a:tc>
                <a:tc>
                  <a:txBody>
                    <a:bodyPr/>
                    <a:lstStyle/>
                    <a:p>
                      <a:r>
                        <a:rPr lang="fr-FR" sz="1600" dirty="0" smtClean="0"/>
                        <a:t>5,7%</a:t>
                      </a:r>
                      <a:endParaRPr lang="fr-FR" sz="1600" dirty="0"/>
                    </a:p>
                  </a:txBody>
                  <a:tcPr/>
                </a:tc>
                <a:tc>
                  <a:txBody>
                    <a:bodyPr/>
                    <a:lstStyle/>
                    <a:p>
                      <a:r>
                        <a:rPr lang="fr-FR" sz="1600" smtClean="0"/>
                        <a:t>94,3%</a:t>
                      </a:r>
                      <a:endParaRPr lang="fr-FR" sz="1600" dirty="0"/>
                    </a:p>
                  </a:txBody>
                  <a:tcPr/>
                </a:tc>
              </a:tr>
            </a:tbl>
          </a:graphicData>
        </a:graphic>
      </p:graphicFrame>
      <p:sp>
        <p:nvSpPr>
          <p:cNvPr id="5" name="ZoneTexte 4"/>
          <p:cNvSpPr txBox="1"/>
          <p:nvPr/>
        </p:nvSpPr>
        <p:spPr>
          <a:xfrm>
            <a:off x="5772727" y="5668398"/>
            <a:ext cx="1596323" cy="307777"/>
          </a:xfrm>
          <a:prstGeom prst="rect">
            <a:avLst/>
          </a:prstGeom>
          <a:noFill/>
        </p:spPr>
        <p:txBody>
          <a:bodyPr wrap="none" rtlCol="0">
            <a:spAutoFit/>
          </a:bodyPr>
          <a:lstStyle/>
          <a:p>
            <a:r>
              <a:rPr lang="fr-FR" sz="1400" dirty="0" smtClean="0">
                <a:solidFill>
                  <a:srgbClr val="FF0000"/>
                </a:solidFill>
              </a:rPr>
              <a:t>CHIU, EJVES 2010 </a:t>
            </a:r>
            <a:endParaRPr lang="fr-FR" sz="1400" dirty="0">
              <a:solidFill>
                <a:srgbClr val="FF0000"/>
              </a:solidFill>
            </a:endParaRPr>
          </a:p>
        </p:txBody>
      </p:sp>
      <p:sp>
        <p:nvSpPr>
          <p:cNvPr id="6" name="ZoneTexte 5"/>
          <p:cNvSpPr txBox="1"/>
          <p:nvPr/>
        </p:nvSpPr>
        <p:spPr>
          <a:xfrm>
            <a:off x="2248859" y="5580772"/>
            <a:ext cx="2273316" cy="369332"/>
          </a:xfrm>
          <a:prstGeom prst="rect">
            <a:avLst/>
          </a:prstGeom>
          <a:noFill/>
          <a:ln>
            <a:solidFill>
              <a:srgbClr val="FFFF00"/>
            </a:solidFill>
          </a:ln>
        </p:spPr>
        <p:txBody>
          <a:bodyPr wrap="none" rtlCol="0">
            <a:spAutoFit/>
          </a:bodyPr>
          <a:lstStyle/>
          <a:p>
            <a:r>
              <a:rPr lang="fr-FR" dirty="0" smtClean="0">
                <a:solidFill>
                  <a:srgbClr val="FF0000"/>
                </a:solidFill>
              </a:rPr>
              <a:t>Suivi moyen 64 mois</a:t>
            </a:r>
            <a:endParaRPr lang="fr-FR" dirty="0">
              <a:solidFill>
                <a:srgbClr val="FF0000"/>
              </a:solidFill>
            </a:endParaRPr>
          </a:p>
        </p:txBody>
      </p:sp>
    </p:spTree>
    <p:extLst>
      <p:ext uri="{BB962C8B-B14F-4D97-AF65-F5344CB8AC3E}">
        <p14:creationId xmlns:p14="http://schemas.microsoft.com/office/powerpoint/2010/main" val="152706444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z="2800" dirty="0" smtClean="0">
                <a:solidFill>
                  <a:srgbClr val="000000"/>
                </a:solidFill>
              </a:rPr>
              <a:t>Discussion : Choix du rein et du site opératoire</a:t>
            </a:r>
            <a:endParaRPr lang="fr-FR" sz="2800" dirty="0">
              <a:solidFill>
                <a:srgbClr val="000000"/>
              </a:solidFill>
            </a:endParaRPr>
          </a:p>
        </p:txBody>
      </p:sp>
      <p:sp>
        <p:nvSpPr>
          <p:cNvPr id="5" name="Espace réservé du contenu 4"/>
          <p:cNvSpPr>
            <a:spLocks noGrp="1"/>
          </p:cNvSpPr>
          <p:nvPr>
            <p:ph idx="1"/>
          </p:nvPr>
        </p:nvSpPr>
        <p:spPr/>
        <p:txBody>
          <a:bodyPr>
            <a:normAutofit/>
          </a:bodyPr>
          <a:lstStyle/>
          <a:p>
            <a:pPr>
              <a:buFont typeface="Arial"/>
              <a:buChar char="•"/>
            </a:pPr>
            <a:r>
              <a:rPr lang="fr-FR" sz="1600" dirty="0" smtClean="0">
                <a:solidFill>
                  <a:srgbClr val="000000"/>
                </a:solidFill>
              </a:rPr>
              <a:t>75 % des greffons implantés du côté opposé au côté prélevé</a:t>
            </a:r>
          </a:p>
          <a:p>
            <a:pPr lvl="1">
              <a:buFont typeface="Wingdings" charset="2"/>
              <a:buChar char="Ø"/>
            </a:pPr>
            <a:r>
              <a:rPr lang="fr-FR" sz="1400" dirty="0" smtClean="0">
                <a:solidFill>
                  <a:srgbClr val="000000"/>
                </a:solidFill>
              </a:rPr>
              <a:t>Permet de placer la veine rénale en avant</a:t>
            </a:r>
          </a:p>
          <a:p>
            <a:pPr>
              <a:buFont typeface="Arial"/>
              <a:buChar char="•"/>
            </a:pPr>
            <a:r>
              <a:rPr lang="fr-FR" sz="1600" dirty="0" smtClean="0">
                <a:solidFill>
                  <a:srgbClr val="000000"/>
                </a:solidFill>
              </a:rPr>
              <a:t>Temps d’ischémie tiède identique entre les reins croisés et non-croisés (83,5mn vs 80,5 mn)</a:t>
            </a:r>
          </a:p>
          <a:p>
            <a:pPr>
              <a:buFont typeface="Arial"/>
              <a:buChar char="•"/>
            </a:pPr>
            <a:r>
              <a:rPr lang="fr-FR" sz="1600" dirty="0" smtClean="0">
                <a:solidFill>
                  <a:srgbClr val="000000"/>
                </a:solidFill>
              </a:rPr>
              <a:t>Choix du côté avec le meilleur lit d’aval : diminue le risque secondaire de thrombose</a:t>
            </a:r>
            <a:endParaRPr lang="fr-FR" sz="1600" dirty="0">
              <a:solidFill>
                <a:srgbClr val="000000"/>
              </a:solidFill>
            </a:endParaRPr>
          </a:p>
        </p:txBody>
      </p:sp>
    </p:spTree>
    <p:extLst>
      <p:ext uri="{BB962C8B-B14F-4D97-AF65-F5344CB8AC3E}">
        <p14:creationId xmlns:p14="http://schemas.microsoft.com/office/powerpoint/2010/main" val="174502192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z="2800" dirty="0" smtClean="0">
                <a:solidFill>
                  <a:srgbClr val="000000"/>
                </a:solidFill>
              </a:rPr>
              <a:t>Discussion : Choix de la chronologie</a:t>
            </a:r>
            <a:endParaRPr lang="fr-FR" sz="2800" dirty="0">
              <a:solidFill>
                <a:srgbClr val="000000"/>
              </a:solidFill>
            </a:endParaRPr>
          </a:p>
        </p:txBody>
      </p:sp>
      <p:sp>
        <p:nvSpPr>
          <p:cNvPr id="6" name="Espace réservé du contenu 5"/>
          <p:cNvSpPr>
            <a:spLocks noGrp="1"/>
          </p:cNvSpPr>
          <p:nvPr>
            <p:ph sz="half" idx="14"/>
          </p:nvPr>
        </p:nvSpPr>
        <p:spPr>
          <a:xfrm>
            <a:off x="779463" y="1828800"/>
            <a:ext cx="3657600" cy="3435625"/>
          </a:xfrm>
        </p:spPr>
        <p:txBody>
          <a:bodyPr>
            <a:normAutofit/>
          </a:bodyPr>
          <a:lstStyle/>
          <a:p>
            <a:r>
              <a:rPr lang="fr-FR" sz="1600" b="1" i="1" u="sng" dirty="0" smtClean="0">
                <a:solidFill>
                  <a:srgbClr val="000000"/>
                </a:solidFill>
              </a:rPr>
              <a:t>Stratégie en 1 temps</a:t>
            </a:r>
          </a:p>
          <a:p>
            <a:pPr lvl="1">
              <a:buFont typeface="Wingdings" charset="2"/>
              <a:buChar char="Ø"/>
            </a:pPr>
            <a:r>
              <a:rPr lang="fr-FR" sz="1400" dirty="0" smtClean="0">
                <a:solidFill>
                  <a:srgbClr val="000000"/>
                </a:solidFill>
              </a:rPr>
              <a:t>Résultats comparables à la stratégie en 2 temps </a:t>
            </a:r>
            <a:r>
              <a:rPr lang="fr-FR" sz="1000" dirty="0" smtClean="0">
                <a:solidFill>
                  <a:srgbClr val="FF0000"/>
                </a:solidFill>
              </a:rPr>
              <a:t>(WRIGHT Am J Surg 1991, ADAMEC Transplant Int 2004)  </a:t>
            </a:r>
            <a:endParaRPr lang="fr-FR" sz="1400" dirty="0" smtClean="0">
              <a:solidFill>
                <a:srgbClr val="000000"/>
              </a:solidFill>
            </a:endParaRPr>
          </a:p>
          <a:p>
            <a:pPr lvl="1">
              <a:buFont typeface="Wingdings" charset="2"/>
              <a:buChar char="Ø"/>
            </a:pPr>
            <a:r>
              <a:rPr lang="fr-FR" sz="1400" dirty="0" smtClean="0">
                <a:solidFill>
                  <a:srgbClr val="000000"/>
                </a:solidFill>
              </a:rPr>
              <a:t>1 seul séjour, plus court que 2 séjours cumulés </a:t>
            </a:r>
            <a:r>
              <a:rPr lang="fr-FR" sz="1000" dirty="0" smtClean="0">
                <a:solidFill>
                  <a:srgbClr val="FF0000"/>
                </a:solidFill>
              </a:rPr>
              <a:t>(GALLAGHER Ann </a:t>
            </a:r>
            <a:r>
              <a:rPr lang="fr-FR" sz="1000" dirty="0" err="1" smtClean="0">
                <a:solidFill>
                  <a:srgbClr val="FF0000"/>
                </a:solidFill>
              </a:rPr>
              <a:t>Vasc</a:t>
            </a:r>
            <a:r>
              <a:rPr lang="fr-FR" sz="1000" dirty="0" smtClean="0">
                <a:solidFill>
                  <a:srgbClr val="FF0000"/>
                </a:solidFill>
              </a:rPr>
              <a:t> Surg 2011)</a:t>
            </a:r>
          </a:p>
          <a:p>
            <a:pPr lvl="1">
              <a:buFont typeface="Wingdings" charset="2"/>
              <a:buChar char="Ø"/>
            </a:pPr>
            <a:r>
              <a:rPr lang="fr-FR" sz="1400" dirty="0" smtClean="0">
                <a:solidFill>
                  <a:srgbClr val="000000"/>
                </a:solidFill>
              </a:rPr>
              <a:t>1 dissection plus facile du site de greffe</a:t>
            </a:r>
          </a:p>
          <a:p>
            <a:pPr lvl="1">
              <a:buFont typeface="Wingdings" charset="2"/>
              <a:buChar char="Ø"/>
            </a:pPr>
            <a:r>
              <a:rPr lang="fr-FR" sz="1400" dirty="0" smtClean="0">
                <a:solidFill>
                  <a:srgbClr val="000000"/>
                </a:solidFill>
              </a:rPr>
              <a:t>Pas de patients revascularisés non greffés</a:t>
            </a:r>
            <a:endParaRPr lang="fr-FR" sz="1400" dirty="0">
              <a:solidFill>
                <a:srgbClr val="000000"/>
              </a:solidFill>
            </a:endParaRPr>
          </a:p>
        </p:txBody>
      </p:sp>
      <p:sp>
        <p:nvSpPr>
          <p:cNvPr id="4" name="Espace réservé du contenu 3"/>
          <p:cNvSpPr>
            <a:spLocks noGrp="1"/>
          </p:cNvSpPr>
          <p:nvPr>
            <p:ph sz="half" idx="1"/>
          </p:nvPr>
        </p:nvSpPr>
        <p:spPr>
          <a:xfrm>
            <a:off x="4710953" y="1828801"/>
            <a:ext cx="3657600" cy="3435624"/>
          </a:xfrm>
        </p:spPr>
        <p:txBody>
          <a:bodyPr>
            <a:normAutofit/>
          </a:bodyPr>
          <a:lstStyle/>
          <a:p>
            <a:r>
              <a:rPr lang="fr-FR" sz="1600" b="1" i="1" u="sng" dirty="0" smtClean="0">
                <a:solidFill>
                  <a:srgbClr val="000000"/>
                </a:solidFill>
              </a:rPr>
              <a:t>Stratégie en 2 temps</a:t>
            </a:r>
          </a:p>
          <a:p>
            <a:pPr lvl="1">
              <a:buFont typeface="Wingdings" charset="2"/>
              <a:buChar char="Ø"/>
            </a:pPr>
            <a:r>
              <a:rPr lang="fr-FR" sz="1400" dirty="0" smtClean="0">
                <a:solidFill>
                  <a:srgbClr val="000000"/>
                </a:solidFill>
              </a:rPr>
              <a:t>Risque théorique diminué d’infection de prothèse </a:t>
            </a:r>
            <a:r>
              <a:rPr lang="fr-FR" sz="1000" dirty="0" smtClean="0">
                <a:solidFill>
                  <a:srgbClr val="FF0000"/>
                </a:solidFill>
              </a:rPr>
              <a:t>(GOUNY, Ann </a:t>
            </a:r>
            <a:r>
              <a:rPr lang="fr-FR" sz="1000" dirty="0" err="1" smtClean="0">
                <a:solidFill>
                  <a:srgbClr val="FF0000"/>
                </a:solidFill>
              </a:rPr>
              <a:t>Vasc</a:t>
            </a:r>
            <a:r>
              <a:rPr lang="fr-FR" sz="1000" dirty="0" smtClean="0">
                <a:solidFill>
                  <a:srgbClr val="FF0000"/>
                </a:solidFill>
              </a:rPr>
              <a:t> Surg 1991)</a:t>
            </a:r>
          </a:p>
          <a:p>
            <a:pPr lvl="1">
              <a:buFont typeface="Wingdings" charset="2"/>
              <a:buChar char="Ø"/>
            </a:pPr>
            <a:r>
              <a:rPr lang="fr-FR" sz="1400" dirty="0" smtClean="0">
                <a:solidFill>
                  <a:srgbClr val="000000"/>
                </a:solidFill>
              </a:rPr>
              <a:t>Délai entre 2 interventions variant entre 6 semaines à 6 mois </a:t>
            </a:r>
            <a:r>
              <a:rPr lang="fr-FR" sz="1000" dirty="0" smtClean="0">
                <a:solidFill>
                  <a:srgbClr val="FF0000"/>
                </a:solidFill>
              </a:rPr>
              <a:t>(PIQUET Ann </a:t>
            </a:r>
            <a:r>
              <a:rPr lang="fr-FR" sz="1000" dirty="0" err="1" smtClean="0">
                <a:solidFill>
                  <a:srgbClr val="FF0000"/>
                </a:solidFill>
              </a:rPr>
              <a:t>Chir</a:t>
            </a:r>
            <a:r>
              <a:rPr lang="fr-FR" sz="1000" dirty="0" smtClean="0">
                <a:solidFill>
                  <a:srgbClr val="FF0000"/>
                </a:solidFill>
              </a:rPr>
              <a:t> </a:t>
            </a:r>
            <a:r>
              <a:rPr lang="fr-FR" sz="1000" dirty="0" err="1" smtClean="0">
                <a:solidFill>
                  <a:srgbClr val="FF0000"/>
                </a:solidFill>
              </a:rPr>
              <a:t>Vasc</a:t>
            </a:r>
            <a:r>
              <a:rPr lang="fr-FR" sz="1000" dirty="0" smtClean="0">
                <a:solidFill>
                  <a:srgbClr val="FF0000"/>
                </a:solidFill>
              </a:rPr>
              <a:t> 1989, GOUNY Ann </a:t>
            </a:r>
            <a:r>
              <a:rPr lang="fr-FR" sz="1000" dirty="0" err="1" smtClean="0">
                <a:solidFill>
                  <a:srgbClr val="FF0000"/>
                </a:solidFill>
              </a:rPr>
              <a:t>Vasc</a:t>
            </a:r>
            <a:r>
              <a:rPr lang="fr-FR" sz="1000" dirty="0" smtClean="0">
                <a:solidFill>
                  <a:srgbClr val="FF0000"/>
                </a:solidFill>
              </a:rPr>
              <a:t> Surg 1991)</a:t>
            </a:r>
          </a:p>
          <a:p>
            <a:pPr marL="282575" lvl="1" indent="0">
              <a:buNone/>
            </a:pPr>
            <a:endParaRPr lang="fr-FR" sz="1000" dirty="0" smtClean="0">
              <a:solidFill>
                <a:srgbClr val="FF0000"/>
              </a:solidFill>
            </a:endParaRPr>
          </a:p>
          <a:p>
            <a:pPr lvl="1">
              <a:buFont typeface="Wingdings" charset="2"/>
              <a:buChar char="Ø"/>
            </a:pPr>
            <a:r>
              <a:rPr lang="fr-FR" sz="1400" dirty="0" smtClean="0">
                <a:solidFill>
                  <a:srgbClr val="FF0000"/>
                </a:solidFill>
              </a:rPr>
              <a:t>Notre délai : médiane 33,3 mois</a:t>
            </a:r>
            <a:endParaRPr lang="fr-FR" sz="1400" dirty="0">
              <a:solidFill>
                <a:schemeClr val="tx1"/>
              </a:solidFill>
            </a:endParaRPr>
          </a:p>
        </p:txBody>
      </p:sp>
      <p:sp>
        <p:nvSpPr>
          <p:cNvPr id="3" name="ZoneTexte 2"/>
          <p:cNvSpPr txBox="1"/>
          <p:nvPr/>
        </p:nvSpPr>
        <p:spPr>
          <a:xfrm>
            <a:off x="6869545" y="3429000"/>
            <a:ext cx="184666" cy="369332"/>
          </a:xfrm>
          <a:prstGeom prst="rect">
            <a:avLst/>
          </a:prstGeom>
          <a:noFill/>
        </p:spPr>
        <p:txBody>
          <a:bodyPr wrap="none" rtlCol="0">
            <a:spAutoFit/>
          </a:bodyPr>
          <a:lstStyle/>
          <a:p>
            <a:endParaRPr lang="fr-FR" dirty="0"/>
          </a:p>
        </p:txBody>
      </p:sp>
    </p:spTree>
    <p:extLst>
      <p:ext uri="{BB962C8B-B14F-4D97-AF65-F5344CB8AC3E}">
        <p14:creationId xmlns:p14="http://schemas.microsoft.com/office/powerpoint/2010/main" val="970126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z="2800" dirty="0" smtClean="0">
                <a:solidFill>
                  <a:schemeClr val="tx1"/>
                </a:solidFill>
              </a:rPr>
              <a:t>Objectifs de l’étude</a:t>
            </a:r>
            <a:endParaRPr lang="fr-FR" sz="2800" dirty="0">
              <a:solidFill>
                <a:schemeClr val="tx1"/>
              </a:solidFill>
            </a:endParaRPr>
          </a:p>
        </p:txBody>
      </p:sp>
      <p:sp>
        <p:nvSpPr>
          <p:cNvPr id="3" name="Espace réservé du contenu 2"/>
          <p:cNvSpPr>
            <a:spLocks noGrp="1"/>
          </p:cNvSpPr>
          <p:nvPr>
            <p:ph idx="1"/>
          </p:nvPr>
        </p:nvSpPr>
        <p:spPr/>
        <p:txBody>
          <a:bodyPr>
            <a:normAutofit/>
          </a:bodyPr>
          <a:lstStyle/>
          <a:p>
            <a:r>
              <a:rPr lang="fr-FR" sz="1600" dirty="0">
                <a:solidFill>
                  <a:srgbClr val="000000"/>
                </a:solidFill>
              </a:rPr>
              <a:t>Quels sont les résultats à </a:t>
            </a:r>
            <a:r>
              <a:rPr lang="fr-FR" sz="1600" dirty="0" smtClean="0">
                <a:solidFill>
                  <a:srgbClr val="000000"/>
                </a:solidFill>
              </a:rPr>
              <a:t>court et long </a:t>
            </a:r>
            <a:r>
              <a:rPr lang="fr-FR" sz="1600" dirty="0">
                <a:solidFill>
                  <a:srgbClr val="000000"/>
                </a:solidFill>
              </a:rPr>
              <a:t>terme </a:t>
            </a:r>
            <a:r>
              <a:rPr lang="fr-FR" sz="1600" dirty="0" smtClean="0">
                <a:solidFill>
                  <a:srgbClr val="000000"/>
                </a:solidFill>
              </a:rPr>
              <a:t>de la revascularisation et de la greffe ?</a:t>
            </a:r>
            <a:endParaRPr lang="fr-FR" sz="1600" dirty="0">
              <a:solidFill>
                <a:srgbClr val="000000"/>
              </a:solidFill>
            </a:endParaRPr>
          </a:p>
          <a:p>
            <a:r>
              <a:rPr lang="fr-FR" sz="1600" dirty="0">
                <a:solidFill>
                  <a:srgbClr val="000000"/>
                </a:solidFill>
              </a:rPr>
              <a:t>Est-il licite de proposer ces revascularisations </a:t>
            </a:r>
            <a:r>
              <a:rPr lang="fr-FR" sz="1600" dirty="0" smtClean="0">
                <a:solidFill>
                  <a:srgbClr val="000000"/>
                </a:solidFill>
              </a:rPr>
              <a:t>en vue d’une greffe ?</a:t>
            </a:r>
            <a:endParaRPr lang="fr-FR" sz="1600" dirty="0">
              <a:solidFill>
                <a:srgbClr val="000000"/>
              </a:solidFill>
            </a:endParaRPr>
          </a:p>
          <a:p>
            <a:r>
              <a:rPr lang="fr-FR" sz="1600" dirty="0">
                <a:solidFill>
                  <a:srgbClr val="000000"/>
                </a:solidFill>
              </a:rPr>
              <a:t>Quelles sont les spécificités de la transplantation sur ces prothèses ?</a:t>
            </a:r>
          </a:p>
          <a:p>
            <a:r>
              <a:rPr lang="fr-FR" sz="1600" dirty="0">
                <a:solidFill>
                  <a:srgbClr val="000000"/>
                </a:solidFill>
              </a:rPr>
              <a:t>Existe-t-il un délai à respecter entre les interventions ?</a:t>
            </a:r>
          </a:p>
          <a:p>
            <a:r>
              <a:rPr lang="fr-FR" sz="1600" dirty="0">
                <a:solidFill>
                  <a:srgbClr val="000000"/>
                </a:solidFill>
              </a:rPr>
              <a:t>Que deviennent les patients revascularisés non greffés </a:t>
            </a:r>
            <a:r>
              <a:rPr lang="fr-FR" sz="1600" dirty="0" smtClean="0">
                <a:solidFill>
                  <a:srgbClr val="000000"/>
                </a:solidFill>
              </a:rPr>
              <a:t>?</a:t>
            </a:r>
            <a:endParaRPr lang="fr-FR" sz="1600" dirty="0"/>
          </a:p>
        </p:txBody>
      </p:sp>
    </p:spTree>
    <p:extLst>
      <p:ext uri="{BB962C8B-B14F-4D97-AF65-F5344CB8AC3E}">
        <p14:creationId xmlns:p14="http://schemas.microsoft.com/office/powerpoint/2010/main" val="355705161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z="2800" dirty="0" smtClean="0">
                <a:solidFill>
                  <a:schemeClr val="tx1"/>
                </a:solidFill>
              </a:rPr>
              <a:t>Discussion : Survie des greffons et des greffés à long terme</a:t>
            </a:r>
            <a:endParaRPr lang="fr-FR" sz="2800" dirty="0">
              <a:solidFill>
                <a:schemeClr val="tx1"/>
              </a:solidFill>
            </a:endParaRPr>
          </a:p>
        </p:txBody>
      </p:sp>
      <p:sp>
        <p:nvSpPr>
          <p:cNvPr id="4" name="Espace réservé du texte 3"/>
          <p:cNvSpPr>
            <a:spLocks noGrp="1"/>
          </p:cNvSpPr>
          <p:nvPr>
            <p:ph type="body" idx="1"/>
          </p:nvPr>
        </p:nvSpPr>
        <p:spPr/>
        <p:txBody>
          <a:bodyPr/>
          <a:lstStyle/>
          <a:p>
            <a:r>
              <a:rPr lang="fr-FR" sz="2000" dirty="0" smtClean="0">
                <a:solidFill>
                  <a:srgbClr val="000000"/>
                </a:solidFill>
              </a:rPr>
              <a:t>Survie des greffons</a:t>
            </a:r>
            <a:endParaRPr lang="fr-FR" sz="2000" dirty="0">
              <a:solidFill>
                <a:srgbClr val="000000"/>
              </a:solidFill>
            </a:endParaRPr>
          </a:p>
        </p:txBody>
      </p:sp>
      <p:sp>
        <p:nvSpPr>
          <p:cNvPr id="5" name="Espace réservé du contenu 4"/>
          <p:cNvSpPr>
            <a:spLocks noGrp="1"/>
          </p:cNvSpPr>
          <p:nvPr>
            <p:ph sz="half" idx="2"/>
          </p:nvPr>
        </p:nvSpPr>
        <p:spPr/>
        <p:txBody>
          <a:bodyPr>
            <a:normAutofit/>
          </a:bodyPr>
          <a:lstStyle/>
          <a:p>
            <a:r>
              <a:rPr lang="fr-FR" sz="1600" dirty="0" smtClean="0">
                <a:solidFill>
                  <a:schemeClr val="tx1"/>
                </a:solidFill>
              </a:rPr>
              <a:t>Echec de greffe immédiat 11,1% vs 11,1% littérature </a:t>
            </a:r>
            <a:r>
              <a:rPr lang="fr-FR" sz="1000" dirty="0" smtClean="0">
                <a:solidFill>
                  <a:srgbClr val="FF0000"/>
                </a:solidFill>
              </a:rPr>
              <a:t>(PITTALUGA Ann </a:t>
            </a:r>
            <a:r>
              <a:rPr lang="fr-FR" sz="1000" dirty="0" err="1" smtClean="0">
                <a:solidFill>
                  <a:srgbClr val="FF0000"/>
                </a:solidFill>
              </a:rPr>
              <a:t>Chir</a:t>
            </a:r>
            <a:r>
              <a:rPr lang="fr-FR" sz="1000" dirty="0" smtClean="0">
                <a:solidFill>
                  <a:srgbClr val="FF0000"/>
                </a:solidFill>
              </a:rPr>
              <a:t> Vas 1998)</a:t>
            </a:r>
            <a:endParaRPr lang="fr-FR" sz="1600" dirty="0" smtClean="0">
              <a:solidFill>
                <a:schemeClr val="tx1"/>
              </a:solidFill>
            </a:endParaRPr>
          </a:p>
          <a:p>
            <a:r>
              <a:rPr lang="fr-FR" sz="1600" dirty="0" smtClean="0">
                <a:solidFill>
                  <a:schemeClr val="tx1"/>
                </a:solidFill>
              </a:rPr>
              <a:t>Complications vasculaires : </a:t>
            </a:r>
          </a:p>
          <a:p>
            <a:pPr lvl="1"/>
            <a:r>
              <a:rPr lang="fr-FR" sz="1400" dirty="0" smtClean="0">
                <a:solidFill>
                  <a:schemeClr val="tx1"/>
                </a:solidFill>
              </a:rPr>
              <a:t>TRAS 5,9% vs 2,06% USRDS</a:t>
            </a:r>
            <a:r>
              <a:rPr lang="fr-FR" sz="1000" dirty="0" smtClean="0">
                <a:solidFill>
                  <a:schemeClr val="tx1"/>
                </a:solidFill>
              </a:rPr>
              <a:t> </a:t>
            </a:r>
            <a:r>
              <a:rPr lang="fr-FR" sz="1000" dirty="0" smtClean="0">
                <a:solidFill>
                  <a:srgbClr val="FF0000"/>
                </a:solidFill>
              </a:rPr>
              <a:t>(HURST Am J </a:t>
            </a:r>
            <a:r>
              <a:rPr lang="fr-FR" sz="1000" dirty="0" err="1" smtClean="0">
                <a:solidFill>
                  <a:srgbClr val="FF0000"/>
                </a:solidFill>
              </a:rPr>
              <a:t>Neph</a:t>
            </a:r>
            <a:r>
              <a:rPr lang="fr-FR" sz="1000" dirty="0" smtClean="0">
                <a:solidFill>
                  <a:srgbClr val="FF0000"/>
                </a:solidFill>
              </a:rPr>
              <a:t> 2009)</a:t>
            </a:r>
            <a:endParaRPr lang="fr-FR" sz="1400" dirty="0" smtClean="0"/>
          </a:p>
          <a:p>
            <a:r>
              <a:rPr lang="fr-FR" sz="1600" dirty="0" smtClean="0">
                <a:solidFill>
                  <a:srgbClr val="000000"/>
                </a:solidFill>
              </a:rPr>
              <a:t>Taux de survie global du greffon : 82,4% vs greffes classiques 87%) </a:t>
            </a:r>
            <a:r>
              <a:rPr lang="fr-FR" sz="1000" dirty="0" smtClean="0">
                <a:solidFill>
                  <a:srgbClr val="FF0000"/>
                </a:solidFill>
              </a:rPr>
              <a:t>(JOSEPH, Clin Transplant 2001)</a:t>
            </a:r>
            <a:endParaRPr lang="fr-FR" sz="1600" dirty="0" smtClean="0">
              <a:solidFill>
                <a:srgbClr val="000000"/>
              </a:solidFill>
            </a:endParaRPr>
          </a:p>
          <a:p>
            <a:r>
              <a:rPr lang="fr-FR" sz="1600" dirty="0" smtClean="0">
                <a:solidFill>
                  <a:srgbClr val="000000"/>
                </a:solidFill>
              </a:rPr>
              <a:t>Durée de suivi moyen de 37,7 mois post-greffe</a:t>
            </a:r>
            <a:endParaRPr lang="fr-FR" sz="1600" dirty="0">
              <a:solidFill>
                <a:srgbClr val="000000"/>
              </a:solidFill>
            </a:endParaRPr>
          </a:p>
        </p:txBody>
      </p:sp>
      <p:sp>
        <p:nvSpPr>
          <p:cNvPr id="6" name="Espace réservé du texte 5"/>
          <p:cNvSpPr>
            <a:spLocks noGrp="1"/>
          </p:cNvSpPr>
          <p:nvPr>
            <p:ph type="body" sz="quarter" idx="3"/>
          </p:nvPr>
        </p:nvSpPr>
        <p:spPr/>
        <p:txBody>
          <a:bodyPr/>
          <a:lstStyle/>
          <a:p>
            <a:r>
              <a:rPr lang="fr-FR" sz="2000" dirty="0" smtClean="0">
                <a:solidFill>
                  <a:srgbClr val="000000"/>
                </a:solidFill>
              </a:rPr>
              <a:t>Survie des greffés</a:t>
            </a:r>
            <a:endParaRPr lang="fr-FR" sz="2000" dirty="0">
              <a:solidFill>
                <a:srgbClr val="000000"/>
              </a:solidFill>
            </a:endParaRPr>
          </a:p>
        </p:txBody>
      </p:sp>
      <p:sp>
        <p:nvSpPr>
          <p:cNvPr id="7" name="Espace réservé du contenu 6"/>
          <p:cNvSpPr>
            <a:spLocks noGrp="1"/>
          </p:cNvSpPr>
          <p:nvPr>
            <p:ph sz="quarter" idx="4"/>
          </p:nvPr>
        </p:nvSpPr>
        <p:spPr/>
        <p:txBody>
          <a:bodyPr/>
          <a:lstStyle/>
          <a:p>
            <a:r>
              <a:rPr lang="fr-FR" dirty="0" smtClean="0">
                <a:solidFill>
                  <a:schemeClr val="tx1"/>
                </a:solidFill>
              </a:rPr>
              <a:t>100% des patients greffés sont vivants après la greffe rénale à 37,7 mois</a:t>
            </a:r>
          </a:p>
          <a:p>
            <a:r>
              <a:rPr lang="fr-FR" dirty="0" smtClean="0">
                <a:solidFill>
                  <a:schemeClr val="tx1"/>
                </a:solidFill>
              </a:rPr>
              <a:t>1 patient perdu de vu décédé à 6 ans</a:t>
            </a:r>
            <a:endParaRPr lang="fr-FR" dirty="0">
              <a:solidFill>
                <a:schemeClr val="tx1"/>
              </a:solidFill>
            </a:endParaRPr>
          </a:p>
        </p:txBody>
      </p:sp>
    </p:spTree>
    <p:extLst>
      <p:ext uri="{BB962C8B-B14F-4D97-AF65-F5344CB8AC3E}">
        <p14:creationId xmlns:p14="http://schemas.microsoft.com/office/powerpoint/2010/main" val="413620320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z="2800" dirty="0" smtClean="0">
                <a:solidFill>
                  <a:srgbClr val="000000"/>
                </a:solidFill>
              </a:rPr>
              <a:t>Discussion : Pourquoi des patients non-greffés ?</a:t>
            </a:r>
            <a:endParaRPr lang="fr-FR" sz="2800" dirty="0">
              <a:solidFill>
                <a:srgbClr val="000000"/>
              </a:solidFill>
            </a:endParaRPr>
          </a:p>
        </p:txBody>
      </p:sp>
      <p:sp>
        <p:nvSpPr>
          <p:cNvPr id="7" name="Espace réservé du contenu 6"/>
          <p:cNvSpPr>
            <a:spLocks noGrp="1"/>
          </p:cNvSpPr>
          <p:nvPr>
            <p:ph idx="1"/>
          </p:nvPr>
        </p:nvSpPr>
        <p:spPr>
          <a:xfrm>
            <a:off x="779464" y="1694586"/>
            <a:ext cx="7583486" cy="4571820"/>
          </a:xfrm>
        </p:spPr>
        <p:txBody>
          <a:bodyPr>
            <a:noAutofit/>
          </a:bodyPr>
          <a:lstStyle/>
          <a:p>
            <a:r>
              <a:rPr lang="fr-FR" sz="1600" b="1" i="1" u="sng" dirty="0" smtClean="0">
                <a:solidFill>
                  <a:schemeClr val="tx1"/>
                </a:solidFill>
              </a:rPr>
              <a:t>Dû a la méthodologie</a:t>
            </a:r>
          </a:p>
          <a:p>
            <a:pPr lvl="1"/>
            <a:r>
              <a:rPr lang="fr-FR" sz="1600" dirty="0" smtClean="0">
                <a:solidFill>
                  <a:schemeClr val="tx1"/>
                </a:solidFill>
              </a:rPr>
              <a:t>Suivi après pontage 62 mois</a:t>
            </a:r>
          </a:p>
          <a:p>
            <a:pPr lvl="1"/>
            <a:r>
              <a:rPr lang="fr-FR" sz="1600" dirty="0" smtClean="0">
                <a:solidFill>
                  <a:schemeClr val="tx1"/>
                </a:solidFill>
              </a:rPr>
              <a:t>Délai médian d’accès à la greffe rénale 33,3 mois après pontage</a:t>
            </a:r>
          </a:p>
          <a:p>
            <a:pPr lvl="1"/>
            <a:r>
              <a:rPr lang="fr-FR" sz="1600" dirty="0" smtClean="0">
                <a:solidFill>
                  <a:schemeClr val="tx1"/>
                </a:solidFill>
              </a:rPr>
              <a:t>Taux de 100% impossible à atteindre</a:t>
            </a:r>
          </a:p>
          <a:p>
            <a:r>
              <a:rPr lang="fr-FR" sz="1600" b="1" i="1" u="sng" dirty="0" smtClean="0">
                <a:solidFill>
                  <a:schemeClr val="tx1"/>
                </a:solidFill>
              </a:rPr>
              <a:t>Patients </a:t>
            </a:r>
            <a:r>
              <a:rPr lang="fr-FR" sz="1600" b="1" i="1" u="sng" dirty="0">
                <a:solidFill>
                  <a:schemeClr val="tx1"/>
                </a:solidFill>
              </a:rPr>
              <a:t>décédés </a:t>
            </a:r>
            <a:r>
              <a:rPr lang="fr-FR" sz="1600" b="1" i="1" u="sng" dirty="0" smtClean="0">
                <a:solidFill>
                  <a:schemeClr val="tx1"/>
                </a:solidFill>
              </a:rPr>
              <a:t>revascularisés en attente de greffe</a:t>
            </a:r>
            <a:endParaRPr lang="fr-FR" sz="1600" b="1" i="1" u="sng" dirty="0">
              <a:solidFill>
                <a:schemeClr val="tx1"/>
              </a:solidFill>
            </a:endParaRPr>
          </a:p>
          <a:p>
            <a:pPr lvl="1">
              <a:buFont typeface="Wingdings" charset="2"/>
              <a:buChar char="Ø"/>
            </a:pPr>
            <a:r>
              <a:rPr lang="fr-FR" sz="1600" dirty="0">
                <a:solidFill>
                  <a:schemeClr val="tx1"/>
                </a:solidFill>
              </a:rPr>
              <a:t>21 malades non-greffés : 11 décès (52,4%) délai moyen 35 mois</a:t>
            </a:r>
          </a:p>
          <a:p>
            <a:pPr lvl="1">
              <a:buFont typeface="Wingdings" charset="2"/>
              <a:buChar char="Ø"/>
            </a:pPr>
            <a:r>
              <a:rPr lang="fr-FR" sz="1600" dirty="0">
                <a:solidFill>
                  <a:schemeClr val="tx1"/>
                </a:solidFill>
              </a:rPr>
              <a:t>Pas de complications </a:t>
            </a:r>
            <a:r>
              <a:rPr lang="fr-FR" sz="1600" dirty="0" smtClean="0">
                <a:solidFill>
                  <a:schemeClr val="tx1"/>
                </a:solidFill>
              </a:rPr>
              <a:t>mentionnées liées </a:t>
            </a:r>
            <a:r>
              <a:rPr lang="fr-FR" sz="1600" dirty="0">
                <a:solidFill>
                  <a:schemeClr val="tx1"/>
                </a:solidFill>
              </a:rPr>
              <a:t>à la </a:t>
            </a:r>
            <a:r>
              <a:rPr lang="fr-FR" sz="1600" dirty="0" smtClean="0">
                <a:solidFill>
                  <a:schemeClr val="tx1"/>
                </a:solidFill>
              </a:rPr>
              <a:t>revascularisation pour 9/11</a:t>
            </a:r>
          </a:p>
          <a:p>
            <a:pPr lvl="1">
              <a:buFont typeface="Wingdings" charset="2"/>
              <a:buChar char="Ø"/>
            </a:pPr>
            <a:r>
              <a:rPr lang="fr-FR" sz="1600" dirty="0" smtClean="0">
                <a:solidFill>
                  <a:schemeClr val="tx1"/>
                </a:solidFill>
              </a:rPr>
              <a:t>Populations identiques, seule différence </a:t>
            </a:r>
            <a:r>
              <a:rPr lang="fr-FR" sz="1600" dirty="0" smtClean="0">
                <a:solidFill>
                  <a:srgbClr val="FF0000"/>
                </a:solidFill>
              </a:rPr>
              <a:t>nombre de greffes (1,18 vs 1,06, p=0,36)</a:t>
            </a:r>
            <a:endParaRPr lang="fr-FR" sz="1600" dirty="0" smtClean="0">
              <a:solidFill>
                <a:schemeClr val="tx1"/>
              </a:solidFill>
            </a:endParaRPr>
          </a:p>
          <a:p>
            <a:r>
              <a:rPr lang="fr-FR" sz="1600" b="1" i="1" u="sng" dirty="0" smtClean="0">
                <a:solidFill>
                  <a:schemeClr val="tx1"/>
                </a:solidFill>
              </a:rPr>
              <a:t>Délai de greffe depuis la mise en dialyse et retransplantation</a:t>
            </a:r>
          </a:p>
          <a:p>
            <a:pPr lvl="1"/>
            <a:r>
              <a:rPr lang="fr-FR" sz="1600" dirty="0" smtClean="0">
                <a:solidFill>
                  <a:schemeClr val="tx1"/>
                </a:solidFill>
              </a:rPr>
              <a:t>Médiane 55 mois dans notre série</a:t>
            </a:r>
          </a:p>
          <a:p>
            <a:pPr lvl="1"/>
            <a:r>
              <a:rPr lang="fr-FR" sz="1600" dirty="0" smtClean="0">
                <a:solidFill>
                  <a:schemeClr val="tx1"/>
                </a:solidFill>
              </a:rPr>
              <a:t>Délai moyen retransplantation registre américain 2005 &gt; 5 ans </a:t>
            </a:r>
            <a:r>
              <a:rPr lang="fr-FR" sz="1000" dirty="0" smtClean="0">
                <a:solidFill>
                  <a:srgbClr val="FF0000"/>
                </a:solidFill>
              </a:rPr>
              <a:t>(MAGEE, Am J Transplant 2007</a:t>
            </a:r>
            <a:endParaRPr lang="fr-FR" sz="1400" dirty="0" smtClean="0">
              <a:solidFill>
                <a:schemeClr val="tx1"/>
              </a:solidFill>
            </a:endParaRPr>
          </a:p>
          <a:p>
            <a:pPr marL="282575" lvl="1" indent="0">
              <a:buNone/>
            </a:pPr>
            <a:endParaRPr lang="fr-FR" sz="1400" b="1" i="1" u="sng" dirty="0" smtClean="0">
              <a:solidFill>
                <a:schemeClr val="tx1"/>
              </a:solidFill>
            </a:endParaRPr>
          </a:p>
          <a:p>
            <a:pPr>
              <a:buFont typeface="Wingdings" charset="2"/>
              <a:buChar char="Ø"/>
            </a:pPr>
            <a:endParaRPr lang="fr-FR" dirty="0">
              <a:solidFill>
                <a:schemeClr val="tx1"/>
              </a:solidFill>
            </a:endParaRPr>
          </a:p>
        </p:txBody>
      </p:sp>
    </p:spTree>
    <p:extLst>
      <p:ext uri="{BB962C8B-B14F-4D97-AF65-F5344CB8AC3E}">
        <p14:creationId xmlns:p14="http://schemas.microsoft.com/office/powerpoint/2010/main" val="30320209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z="2800" dirty="0" smtClean="0">
                <a:solidFill>
                  <a:srgbClr val="000000"/>
                </a:solidFill>
              </a:rPr>
              <a:t>Discussion : Pourquoi des patients non-greffés ?</a:t>
            </a:r>
            <a:endParaRPr lang="fr-FR" sz="2800" dirty="0">
              <a:solidFill>
                <a:srgbClr val="000000"/>
              </a:solidFill>
            </a:endParaRPr>
          </a:p>
        </p:txBody>
      </p:sp>
      <p:sp>
        <p:nvSpPr>
          <p:cNvPr id="4" name="Espace réservé du contenu 3"/>
          <p:cNvSpPr>
            <a:spLocks noGrp="1"/>
          </p:cNvSpPr>
          <p:nvPr>
            <p:ph idx="1"/>
          </p:nvPr>
        </p:nvSpPr>
        <p:spPr/>
        <p:txBody>
          <a:bodyPr>
            <a:normAutofit/>
          </a:bodyPr>
          <a:lstStyle/>
          <a:p>
            <a:r>
              <a:rPr lang="fr-FR" sz="1600" b="1" i="1" u="sng" dirty="0" smtClean="0">
                <a:solidFill>
                  <a:srgbClr val="000000"/>
                </a:solidFill>
              </a:rPr>
              <a:t>Greffes itératives et durée de dialyse avant pontage</a:t>
            </a:r>
          </a:p>
          <a:p>
            <a:pPr marL="0" indent="0">
              <a:buNone/>
            </a:pPr>
            <a:endParaRPr lang="fr-FR" sz="1600" b="1" i="1" u="sng" dirty="0">
              <a:solidFill>
                <a:srgbClr val="000000"/>
              </a:solidFill>
            </a:endParaRPr>
          </a:p>
          <a:p>
            <a:pPr marL="0" indent="0">
              <a:buNone/>
            </a:pPr>
            <a:endParaRPr lang="fr-FR" sz="1600" b="1" i="1" u="sng" dirty="0" smtClean="0">
              <a:solidFill>
                <a:srgbClr val="000000"/>
              </a:solidFill>
            </a:endParaRPr>
          </a:p>
          <a:p>
            <a:pPr marL="0" indent="0">
              <a:buNone/>
            </a:pPr>
            <a:endParaRPr lang="fr-FR" sz="1600" b="1" i="1" u="sng" dirty="0">
              <a:solidFill>
                <a:srgbClr val="000000"/>
              </a:solidFill>
            </a:endParaRPr>
          </a:p>
          <a:p>
            <a:pPr marL="0" indent="0">
              <a:buNone/>
            </a:pPr>
            <a:endParaRPr lang="fr-FR" sz="1600" b="1" i="1" u="sng" dirty="0" smtClean="0">
              <a:solidFill>
                <a:srgbClr val="000000"/>
              </a:solidFill>
            </a:endParaRPr>
          </a:p>
          <a:p>
            <a:pPr marL="0" indent="0">
              <a:buNone/>
            </a:pPr>
            <a:endParaRPr lang="fr-FR" sz="1600" b="1" i="1" u="sng" dirty="0">
              <a:solidFill>
                <a:srgbClr val="000000"/>
              </a:solidFill>
            </a:endParaRPr>
          </a:p>
          <a:p>
            <a:pPr marL="0" indent="0">
              <a:buNone/>
            </a:pPr>
            <a:r>
              <a:rPr lang="fr-FR" sz="1600" dirty="0" smtClean="0">
                <a:solidFill>
                  <a:srgbClr val="000000"/>
                </a:solidFill>
              </a:rPr>
              <a:t>Intérêt : </a:t>
            </a:r>
          </a:p>
          <a:p>
            <a:pPr marL="638175" lvl="1" indent="-342900">
              <a:buFont typeface="+mj-lt"/>
              <a:buAutoNum type="arabicPeriod"/>
            </a:pPr>
            <a:r>
              <a:rPr lang="fr-FR" sz="1400" b="1" dirty="0" smtClean="0">
                <a:solidFill>
                  <a:srgbClr val="FF0000"/>
                </a:solidFill>
              </a:rPr>
              <a:t>d’un pontage précoce</a:t>
            </a:r>
          </a:p>
          <a:p>
            <a:pPr marL="638175" lvl="1" indent="-342900">
              <a:buFont typeface="+mj-lt"/>
              <a:buAutoNum type="arabicPeriod"/>
            </a:pPr>
            <a:r>
              <a:rPr lang="fr-FR" sz="1400" b="1" dirty="0" smtClean="0">
                <a:solidFill>
                  <a:srgbClr val="990000"/>
                </a:solidFill>
              </a:rPr>
              <a:t>Avant la première greffe rénale</a:t>
            </a:r>
          </a:p>
          <a:p>
            <a:pPr marL="0" indent="0">
              <a:buNone/>
            </a:pPr>
            <a:endParaRPr lang="fr-FR" sz="1600" b="1" i="1" u="sng" dirty="0">
              <a:solidFill>
                <a:srgbClr val="000000"/>
              </a:solidFill>
            </a:endParaRPr>
          </a:p>
        </p:txBody>
      </p:sp>
      <p:graphicFrame>
        <p:nvGraphicFramePr>
          <p:cNvPr id="3" name="Tableau 2"/>
          <p:cNvGraphicFramePr>
            <a:graphicFrameLocks noGrp="1"/>
          </p:cNvGraphicFramePr>
          <p:nvPr>
            <p:extLst>
              <p:ext uri="{D42A27DB-BD31-4B8C-83A1-F6EECF244321}">
                <p14:modId xmlns:p14="http://schemas.microsoft.com/office/powerpoint/2010/main" val="266028122"/>
              </p:ext>
            </p:extLst>
          </p:nvPr>
        </p:nvGraphicFramePr>
        <p:xfrm>
          <a:off x="779463" y="2578793"/>
          <a:ext cx="4572000" cy="2108200"/>
        </p:xfrm>
        <a:graphic>
          <a:graphicData uri="http://schemas.openxmlformats.org/drawingml/2006/table">
            <a:tbl>
              <a:tblPr firstRow="1" bandRow="1">
                <a:tableStyleId>{284E427A-3D55-4303-BF80-6455036E1DE7}</a:tableStyleId>
              </a:tblPr>
              <a:tblGrid>
                <a:gridCol w="1524000"/>
                <a:gridCol w="1524000"/>
                <a:gridCol w="1524000"/>
              </a:tblGrid>
              <a:tr h="370840">
                <a:tc>
                  <a:txBody>
                    <a:bodyPr/>
                    <a:lstStyle/>
                    <a:p>
                      <a:endParaRPr lang="fr-FR" sz="1600" dirty="0"/>
                    </a:p>
                  </a:txBody>
                  <a:tcPr/>
                </a:tc>
                <a:tc>
                  <a:txBody>
                    <a:bodyPr/>
                    <a:lstStyle/>
                    <a:p>
                      <a:r>
                        <a:rPr lang="fr-FR" sz="1600" dirty="0" smtClean="0"/>
                        <a:t>Patients greffés</a:t>
                      </a:r>
                      <a:endParaRPr lang="fr-FR" sz="1600" dirty="0"/>
                    </a:p>
                  </a:txBody>
                  <a:tcPr/>
                </a:tc>
                <a:tc>
                  <a:txBody>
                    <a:bodyPr/>
                    <a:lstStyle/>
                    <a:p>
                      <a:r>
                        <a:rPr lang="fr-FR" sz="1600" dirty="0" smtClean="0"/>
                        <a:t>Patients non-greffés</a:t>
                      </a:r>
                      <a:endParaRPr lang="fr-FR" sz="1600" dirty="0"/>
                    </a:p>
                  </a:txBody>
                  <a:tcPr/>
                </a:tc>
              </a:tr>
              <a:tr h="370840">
                <a:tc>
                  <a:txBody>
                    <a:bodyPr/>
                    <a:lstStyle/>
                    <a:p>
                      <a:r>
                        <a:rPr lang="fr-FR" sz="1600" dirty="0" smtClean="0"/>
                        <a:t>Nb greffe</a:t>
                      </a:r>
                      <a:endParaRPr lang="fr-FR" sz="1600" dirty="0"/>
                    </a:p>
                  </a:txBody>
                  <a:tcPr/>
                </a:tc>
                <a:tc>
                  <a:txBody>
                    <a:bodyPr/>
                    <a:lstStyle/>
                    <a:p>
                      <a:r>
                        <a:rPr lang="fr-FR" sz="1600" dirty="0" smtClean="0"/>
                        <a:t>1,06</a:t>
                      </a:r>
                      <a:endParaRPr lang="fr-FR" sz="1600" dirty="0"/>
                    </a:p>
                  </a:txBody>
                  <a:tcPr/>
                </a:tc>
                <a:tc>
                  <a:txBody>
                    <a:bodyPr/>
                    <a:lstStyle/>
                    <a:p>
                      <a:r>
                        <a:rPr lang="fr-FR" sz="1600" dirty="0" smtClean="0"/>
                        <a:t>1,6</a:t>
                      </a:r>
                      <a:endParaRPr lang="fr-FR" sz="1600" dirty="0"/>
                    </a:p>
                  </a:txBody>
                  <a:tcPr/>
                </a:tc>
              </a:tr>
              <a:tr h="370840">
                <a:tc>
                  <a:txBody>
                    <a:bodyPr/>
                    <a:lstStyle/>
                    <a:p>
                      <a:r>
                        <a:rPr lang="fr-FR" sz="1600" dirty="0" smtClean="0"/>
                        <a:t>Délai moyen avant pontage</a:t>
                      </a:r>
                      <a:endParaRPr lang="fr-FR" sz="1600" dirty="0"/>
                    </a:p>
                  </a:txBody>
                  <a:tcPr/>
                </a:tc>
                <a:tc>
                  <a:txBody>
                    <a:bodyPr/>
                    <a:lstStyle/>
                    <a:p>
                      <a:r>
                        <a:rPr lang="fr-FR" sz="1600" dirty="0" smtClean="0"/>
                        <a:t>35,3 mois</a:t>
                      </a:r>
                      <a:endParaRPr lang="fr-FR" sz="1600" dirty="0"/>
                    </a:p>
                  </a:txBody>
                  <a:tcPr/>
                </a:tc>
                <a:tc>
                  <a:txBody>
                    <a:bodyPr/>
                    <a:lstStyle/>
                    <a:p>
                      <a:r>
                        <a:rPr lang="fr-FR" sz="1600" dirty="0" smtClean="0"/>
                        <a:t>50,3 mois</a:t>
                      </a:r>
                      <a:endParaRPr lang="fr-FR" sz="1600" dirty="0"/>
                    </a:p>
                  </a:txBody>
                  <a:tcPr/>
                </a:tc>
              </a:tr>
              <a:tr h="370840">
                <a:tc>
                  <a:txBody>
                    <a:bodyPr/>
                    <a:lstStyle/>
                    <a:p>
                      <a:r>
                        <a:rPr lang="fr-FR" sz="1600" dirty="0" smtClean="0"/>
                        <a:t>Pontages</a:t>
                      </a:r>
                      <a:r>
                        <a:rPr lang="fr-FR" sz="1600" baseline="0" dirty="0" smtClean="0"/>
                        <a:t> préventifs</a:t>
                      </a:r>
                      <a:endParaRPr lang="fr-FR" sz="1600" dirty="0"/>
                    </a:p>
                  </a:txBody>
                  <a:tcPr/>
                </a:tc>
                <a:tc>
                  <a:txBody>
                    <a:bodyPr/>
                    <a:lstStyle/>
                    <a:p>
                      <a:r>
                        <a:rPr lang="fr-FR" sz="1600" dirty="0" smtClean="0"/>
                        <a:t>22,2%</a:t>
                      </a:r>
                      <a:endParaRPr lang="fr-FR" sz="1600" dirty="0"/>
                    </a:p>
                  </a:txBody>
                  <a:tcPr/>
                </a:tc>
                <a:tc>
                  <a:txBody>
                    <a:bodyPr/>
                    <a:lstStyle/>
                    <a:p>
                      <a:r>
                        <a:rPr lang="fr-FR" sz="1600" dirty="0" smtClean="0"/>
                        <a:t>3/21</a:t>
                      </a:r>
                      <a:endParaRPr lang="fr-FR" sz="1600" dirty="0"/>
                    </a:p>
                  </a:txBody>
                  <a:tcPr/>
                </a:tc>
              </a:tr>
            </a:tbl>
          </a:graphicData>
        </a:graphic>
      </p:graphicFrame>
    </p:spTree>
    <p:extLst>
      <p:ext uri="{BB962C8B-B14F-4D97-AF65-F5344CB8AC3E}">
        <p14:creationId xmlns:p14="http://schemas.microsoft.com/office/powerpoint/2010/main" val="71645991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z="2800" dirty="0" smtClean="0">
                <a:solidFill>
                  <a:srgbClr val="000000"/>
                </a:solidFill>
              </a:rPr>
              <a:t>Discussion : Pourquoi des patients non-greffés ?</a:t>
            </a:r>
            <a:endParaRPr lang="fr-FR" sz="2800" dirty="0">
              <a:solidFill>
                <a:srgbClr val="000000"/>
              </a:solidFill>
            </a:endParaRPr>
          </a:p>
        </p:txBody>
      </p:sp>
      <p:sp>
        <p:nvSpPr>
          <p:cNvPr id="4" name="Espace réservé du contenu 4"/>
          <p:cNvSpPr>
            <a:spLocks noGrp="1"/>
          </p:cNvSpPr>
          <p:nvPr>
            <p:ph idx="1"/>
          </p:nvPr>
        </p:nvSpPr>
        <p:spPr/>
        <p:txBody>
          <a:bodyPr>
            <a:normAutofit/>
          </a:bodyPr>
          <a:lstStyle/>
          <a:p>
            <a:r>
              <a:rPr lang="fr-FR" sz="1600" b="1" i="1" u="sng" dirty="0" smtClean="0">
                <a:solidFill>
                  <a:srgbClr val="000000"/>
                </a:solidFill>
              </a:rPr>
              <a:t>Autres facteurs péjoratifs d’accès à la greffe</a:t>
            </a:r>
          </a:p>
        </p:txBody>
      </p:sp>
      <p:graphicFrame>
        <p:nvGraphicFramePr>
          <p:cNvPr id="3" name="Tableau 2"/>
          <p:cNvGraphicFramePr>
            <a:graphicFrameLocks noGrp="1"/>
          </p:cNvGraphicFramePr>
          <p:nvPr>
            <p:extLst>
              <p:ext uri="{D42A27DB-BD31-4B8C-83A1-F6EECF244321}">
                <p14:modId xmlns:p14="http://schemas.microsoft.com/office/powerpoint/2010/main" val="1190697578"/>
              </p:ext>
            </p:extLst>
          </p:nvPr>
        </p:nvGraphicFramePr>
        <p:xfrm>
          <a:off x="779463" y="2567247"/>
          <a:ext cx="6096000" cy="1737360"/>
        </p:xfrm>
        <a:graphic>
          <a:graphicData uri="http://schemas.openxmlformats.org/drawingml/2006/table">
            <a:tbl>
              <a:tblPr firstRow="1" bandRow="1">
                <a:tableStyleId>{775DCB02-9BB8-47FD-8907-85C794F793BA}</a:tableStyleId>
              </a:tblPr>
              <a:tblGrid>
                <a:gridCol w="1524000"/>
                <a:gridCol w="1524000"/>
                <a:gridCol w="1524000"/>
                <a:gridCol w="1524000"/>
              </a:tblGrid>
              <a:tr h="370840">
                <a:tc>
                  <a:txBody>
                    <a:bodyPr/>
                    <a:lstStyle/>
                    <a:p>
                      <a:endParaRPr lang="fr-FR" sz="1600" dirty="0"/>
                    </a:p>
                  </a:txBody>
                  <a:tcPr/>
                </a:tc>
                <a:tc>
                  <a:txBody>
                    <a:bodyPr/>
                    <a:lstStyle/>
                    <a:p>
                      <a:r>
                        <a:rPr lang="fr-FR" sz="1600" dirty="0" smtClean="0"/>
                        <a:t>Patients</a:t>
                      </a:r>
                      <a:r>
                        <a:rPr lang="fr-FR" sz="1600" baseline="0" dirty="0" smtClean="0"/>
                        <a:t> greffés</a:t>
                      </a:r>
                      <a:endParaRPr lang="fr-FR" sz="1600" dirty="0"/>
                    </a:p>
                  </a:txBody>
                  <a:tcPr/>
                </a:tc>
                <a:tc>
                  <a:txBody>
                    <a:bodyPr/>
                    <a:lstStyle/>
                    <a:p>
                      <a:r>
                        <a:rPr lang="fr-FR" sz="1600" dirty="0" smtClean="0"/>
                        <a:t>Patients non-greffés</a:t>
                      </a:r>
                      <a:endParaRPr lang="fr-FR" sz="1600" dirty="0"/>
                    </a:p>
                  </a:txBody>
                  <a:tcPr/>
                </a:tc>
                <a:tc>
                  <a:txBody>
                    <a:bodyPr/>
                    <a:lstStyle/>
                    <a:p>
                      <a:r>
                        <a:rPr lang="fr-FR" sz="1600" dirty="0" smtClean="0"/>
                        <a:t>Différence </a:t>
                      </a:r>
                      <a:r>
                        <a:rPr lang="fr-FR" sz="1600" dirty="0" err="1" smtClean="0"/>
                        <a:t>T</a:t>
                      </a:r>
                      <a:r>
                        <a:rPr lang="fr-FR" sz="1600" dirty="0" smtClean="0"/>
                        <a:t> Test</a:t>
                      </a:r>
                      <a:endParaRPr lang="fr-FR" sz="1600" dirty="0"/>
                    </a:p>
                  </a:txBody>
                  <a:tcPr/>
                </a:tc>
              </a:tr>
              <a:tr h="370840">
                <a:tc>
                  <a:txBody>
                    <a:bodyPr/>
                    <a:lstStyle/>
                    <a:p>
                      <a:r>
                        <a:rPr lang="fr-FR" sz="1600" dirty="0" smtClean="0"/>
                        <a:t>Pathologie anévrysmale</a:t>
                      </a:r>
                    </a:p>
                  </a:txBody>
                  <a:tcPr/>
                </a:tc>
                <a:tc>
                  <a:txBody>
                    <a:bodyPr/>
                    <a:lstStyle/>
                    <a:p>
                      <a:r>
                        <a:rPr lang="fr-FR" sz="1600" dirty="0" smtClean="0"/>
                        <a:t>11%</a:t>
                      </a:r>
                      <a:endParaRPr lang="fr-FR" sz="1600" dirty="0"/>
                    </a:p>
                  </a:txBody>
                  <a:tcPr/>
                </a:tc>
                <a:tc>
                  <a:txBody>
                    <a:bodyPr/>
                    <a:lstStyle/>
                    <a:p>
                      <a:r>
                        <a:rPr lang="fr-FR" sz="1600" dirty="0" smtClean="0"/>
                        <a:t>33%</a:t>
                      </a:r>
                      <a:endParaRPr lang="fr-FR" sz="1600" dirty="0"/>
                    </a:p>
                  </a:txBody>
                  <a:tcPr/>
                </a:tc>
                <a:tc>
                  <a:txBody>
                    <a:bodyPr/>
                    <a:lstStyle/>
                    <a:p>
                      <a:r>
                        <a:rPr lang="fr-FR" sz="1600" dirty="0" smtClean="0"/>
                        <a:t>p=0,11</a:t>
                      </a:r>
                      <a:endParaRPr lang="fr-FR" sz="1600" dirty="0"/>
                    </a:p>
                  </a:txBody>
                  <a:tcPr/>
                </a:tc>
              </a:tr>
              <a:tr h="370840">
                <a:tc>
                  <a:txBody>
                    <a:bodyPr/>
                    <a:lstStyle/>
                    <a:p>
                      <a:r>
                        <a:rPr lang="fr-FR" sz="1600" dirty="0" smtClean="0"/>
                        <a:t>Complications post-pontage</a:t>
                      </a:r>
                      <a:endParaRPr lang="fr-FR" sz="1600" dirty="0"/>
                    </a:p>
                  </a:txBody>
                  <a:tcPr/>
                </a:tc>
                <a:tc>
                  <a:txBody>
                    <a:bodyPr/>
                    <a:lstStyle/>
                    <a:p>
                      <a:r>
                        <a:rPr lang="fr-FR" sz="1600" dirty="0" smtClean="0"/>
                        <a:t>22,2%</a:t>
                      </a:r>
                      <a:endParaRPr lang="fr-FR" sz="16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600" dirty="0" smtClean="0"/>
                        <a:t>42,9%</a:t>
                      </a:r>
                    </a:p>
                    <a:p>
                      <a:endParaRPr lang="fr-FR" sz="16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600" dirty="0" smtClean="0"/>
                        <a:t>p=0,26</a:t>
                      </a:r>
                    </a:p>
                    <a:p>
                      <a:endParaRPr lang="fr-FR" sz="1600" dirty="0"/>
                    </a:p>
                  </a:txBody>
                  <a:tcPr/>
                </a:tc>
              </a:tr>
            </a:tbl>
          </a:graphicData>
        </a:graphic>
      </p:graphicFrame>
      <p:sp>
        <p:nvSpPr>
          <p:cNvPr id="6" name="ZoneTexte 5"/>
          <p:cNvSpPr txBox="1"/>
          <p:nvPr/>
        </p:nvSpPr>
        <p:spPr>
          <a:xfrm>
            <a:off x="779463" y="4637051"/>
            <a:ext cx="7716926" cy="923330"/>
          </a:xfrm>
          <a:prstGeom prst="rect">
            <a:avLst/>
          </a:prstGeom>
          <a:noFill/>
        </p:spPr>
        <p:txBody>
          <a:bodyPr wrap="none" rtlCol="0">
            <a:spAutoFit/>
          </a:bodyPr>
          <a:lstStyle/>
          <a:p>
            <a:r>
              <a:rPr lang="fr-FR" dirty="0"/>
              <a:t>Discuter une stratégie en 1 temps en fonction de la pathologie </a:t>
            </a:r>
            <a:r>
              <a:rPr lang="fr-FR" dirty="0" smtClean="0"/>
              <a:t>artérielle</a:t>
            </a:r>
          </a:p>
          <a:p>
            <a:endParaRPr lang="fr-FR" dirty="0"/>
          </a:p>
          <a:p>
            <a:r>
              <a:rPr lang="fr-FR" dirty="0" smtClean="0"/>
              <a:t>Minimiser le risque de complications lors de la chirurgie aortique</a:t>
            </a:r>
          </a:p>
        </p:txBody>
      </p:sp>
    </p:spTree>
    <p:extLst>
      <p:ext uri="{BB962C8B-B14F-4D97-AF65-F5344CB8AC3E}">
        <p14:creationId xmlns:p14="http://schemas.microsoft.com/office/powerpoint/2010/main" val="194533748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r>
              <a:rPr lang="fr-FR" dirty="0" smtClean="0">
                <a:solidFill>
                  <a:srgbClr val="000000"/>
                </a:solidFill>
              </a:rPr>
              <a:t>Conclusion</a:t>
            </a:r>
            <a:endParaRPr lang="fr-FR" dirty="0">
              <a:solidFill>
                <a:srgbClr val="000000"/>
              </a:solidFill>
            </a:endParaRPr>
          </a:p>
        </p:txBody>
      </p:sp>
      <p:sp>
        <p:nvSpPr>
          <p:cNvPr id="3" name="Sous-titre 2"/>
          <p:cNvSpPr>
            <a:spLocks noGrp="1"/>
          </p:cNvSpPr>
          <p:nvPr>
            <p:ph type="subTitle" idx="1"/>
          </p:nvPr>
        </p:nvSpPr>
        <p:spPr/>
        <p:txBody>
          <a:bodyPr/>
          <a:lstStyle/>
          <a:p>
            <a:endParaRPr lang="fr-FR"/>
          </a:p>
        </p:txBody>
      </p:sp>
    </p:spTree>
    <p:extLst>
      <p:ext uri="{BB962C8B-B14F-4D97-AF65-F5344CB8AC3E}">
        <p14:creationId xmlns:p14="http://schemas.microsoft.com/office/powerpoint/2010/main" val="266829808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z="2800" dirty="0" smtClean="0">
                <a:solidFill>
                  <a:srgbClr val="000000"/>
                </a:solidFill>
              </a:rPr>
              <a:t>Conclusion</a:t>
            </a:r>
            <a:endParaRPr lang="fr-FR" sz="2800" dirty="0">
              <a:solidFill>
                <a:srgbClr val="000000"/>
              </a:solidFill>
            </a:endParaRPr>
          </a:p>
        </p:txBody>
      </p:sp>
      <p:sp>
        <p:nvSpPr>
          <p:cNvPr id="3" name="Espace réservé du contenu 2"/>
          <p:cNvSpPr>
            <a:spLocks noGrp="1"/>
          </p:cNvSpPr>
          <p:nvPr>
            <p:ph idx="1"/>
          </p:nvPr>
        </p:nvSpPr>
        <p:spPr/>
        <p:txBody>
          <a:bodyPr/>
          <a:lstStyle/>
          <a:p>
            <a:pPr marL="457200" indent="-457200">
              <a:buFont typeface="+mj-lt"/>
              <a:buAutoNum type="arabicPeriod"/>
            </a:pPr>
            <a:r>
              <a:rPr lang="fr-FR" dirty="0" smtClean="0">
                <a:solidFill>
                  <a:srgbClr val="000000"/>
                </a:solidFill>
              </a:rPr>
              <a:t>Perméabilité secondaire des revascularisations aortiques 100% à 5 </a:t>
            </a:r>
            <a:r>
              <a:rPr lang="fr-FR" dirty="0" smtClean="0">
                <a:solidFill>
                  <a:srgbClr val="000000"/>
                </a:solidFill>
              </a:rPr>
              <a:t>ans.</a:t>
            </a:r>
            <a:endParaRPr lang="fr-FR" dirty="0" smtClean="0">
              <a:solidFill>
                <a:srgbClr val="000000"/>
              </a:solidFill>
            </a:endParaRPr>
          </a:p>
          <a:p>
            <a:pPr marL="457200" indent="-457200">
              <a:buFont typeface="+mj-lt"/>
              <a:buAutoNum type="arabicPeriod"/>
            </a:pPr>
            <a:r>
              <a:rPr lang="fr-FR" dirty="0" smtClean="0">
                <a:solidFill>
                  <a:srgbClr val="000000"/>
                </a:solidFill>
              </a:rPr>
              <a:t>Résultats satisfaisants des greffes sur pontage aorto-bifémoraux en terme de survie et de complications post-</a:t>
            </a:r>
            <a:r>
              <a:rPr lang="fr-FR" dirty="0" smtClean="0">
                <a:solidFill>
                  <a:srgbClr val="000000"/>
                </a:solidFill>
              </a:rPr>
              <a:t>greffes, comparables </a:t>
            </a:r>
            <a:r>
              <a:rPr lang="fr-FR" dirty="0" smtClean="0">
                <a:solidFill>
                  <a:srgbClr val="000000"/>
                </a:solidFill>
              </a:rPr>
              <a:t>aux greffes sur artères </a:t>
            </a:r>
            <a:r>
              <a:rPr lang="fr-FR" dirty="0" smtClean="0">
                <a:solidFill>
                  <a:srgbClr val="000000"/>
                </a:solidFill>
              </a:rPr>
              <a:t>natives.</a:t>
            </a:r>
            <a:endParaRPr lang="fr-FR" dirty="0" smtClean="0">
              <a:solidFill>
                <a:srgbClr val="000000"/>
              </a:solidFill>
            </a:endParaRPr>
          </a:p>
        </p:txBody>
      </p:sp>
    </p:spTree>
    <p:extLst>
      <p:ext uri="{BB962C8B-B14F-4D97-AF65-F5344CB8AC3E}">
        <p14:creationId xmlns:p14="http://schemas.microsoft.com/office/powerpoint/2010/main" val="139725174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z="2800" dirty="0" smtClean="0">
                <a:solidFill>
                  <a:schemeClr val="tx1"/>
                </a:solidFill>
              </a:rPr>
              <a:t>Conclusion</a:t>
            </a:r>
            <a:endParaRPr lang="fr-FR" sz="2800" dirty="0">
              <a:solidFill>
                <a:schemeClr val="tx1"/>
              </a:solidFill>
            </a:endParaRPr>
          </a:p>
        </p:txBody>
      </p:sp>
      <p:sp>
        <p:nvSpPr>
          <p:cNvPr id="3" name="Espace réservé du contenu 2"/>
          <p:cNvSpPr>
            <a:spLocks noGrp="1"/>
          </p:cNvSpPr>
          <p:nvPr>
            <p:ph idx="1"/>
          </p:nvPr>
        </p:nvSpPr>
        <p:spPr/>
        <p:txBody>
          <a:bodyPr>
            <a:normAutofit fontScale="92500" lnSpcReduction="10000"/>
          </a:bodyPr>
          <a:lstStyle/>
          <a:p>
            <a:pPr marL="457200" indent="-457200">
              <a:buFont typeface="+mj-lt"/>
              <a:buAutoNum type="arabicPeriod"/>
            </a:pPr>
            <a:r>
              <a:rPr lang="fr-FR" dirty="0" smtClean="0">
                <a:solidFill>
                  <a:srgbClr val="000000"/>
                </a:solidFill>
              </a:rPr>
              <a:t>Afin d’améliorer l’accès à la greffe rénale</a:t>
            </a:r>
          </a:p>
          <a:p>
            <a:pPr marL="752475" lvl="1" indent="-457200"/>
            <a:r>
              <a:rPr lang="fr-FR" dirty="0">
                <a:solidFill>
                  <a:srgbClr val="000000"/>
                </a:solidFill>
              </a:rPr>
              <a:t>Il faut minimiser le risque de complications lors de la chirurgie aortique</a:t>
            </a:r>
          </a:p>
          <a:p>
            <a:pPr marL="295275" lvl="1" indent="0">
              <a:buNone/>
            </a:pPr>
            <a:endParaRPr lang="fr-FR" dirty="0" smtClean="0">
              <a:solidFill>
                <a:srgbClr val="000000"/>
              </a:solidFill>
            </a:endParaRPr>
          </a:p>
          <a:p>
            <a:pPr marL="752475" lvl="1" indent="-457200"/>
            <a:r>
              <a:rPr lang="fr-FR" dirty="0" smtClean="0">
                <a:solidFill>
                  <a:srgbClr val="000000"/>
                </a:solidFill>
              </a:rPr>
              <a:t>Le respect de la chronologie </a:t>
            </a:r>
            <a:r>
              <a:rPr lang="fr-FR" dirty="0">
                <a:solidFill>
                  <a:srgbClr val="000000"/>
                </a:solidFill>
              </a:rPr>
              <a:t>est un facteur primordial :</a:t>
            </a:r>
          </a:p>
          <a:p>
            <a:pPr marL="1035050" lvl="2" indent="-457200">
              <a:buFont typeface="+mj-lt"/>
              <a:buAutoNum type="arabicPeriod"/>
            </a:pPr>
            <a:r>
              <a:rPr lang="fr-FR" dirty="0">
                <a:solidFill>
                  <a:srgbClr val="000000"/>
                </a:solidFill>
              </a:rPr>
              <a:t>Revascularisation précoce avant 1</a:t>
            </a:r>
            <a:r>
              <a:rPr lang="fr-FR" baseline="30000" dirty="0">
                <a:solidFill>
                  <a:srgbClr val="000000"/>
                </a:solidFill>
              </a:rPr>
              <a:t>ère</a:t>
            </a:r>
            <a:r>
              <a:rPr lang="fr-FR" dirty="0">
                <a:solidFill>
                  <a:srgbClr val="000000"/>
                </a:solidFill>
              </a:rPr>
              <a:t> greffe rénale</a:t>
            </a:r>
          </a:p>
          <a:p>
            <a:pPr marL="1035050" lvl="2" indent="-457200">
              <a:buFont typeface="+mj-lt"/>
              <a:buAutoNum type="arabicPeriod"/>
            </a:pPr>
            <a:r>
              <a:rPr lang="fr-FR" dirty="0">
                <a:solidFill>
                  <a:srgbClr val="000000"/>
                </a:solidFill>
              </a:rPr>
              <a:t>Stratégie en un temps à rediscuter</a:t>
            </a:r>
          </a:p>
          <a:p>
            <a:pPr marL="1035050" lvl="2" indent="-457200">
              <a:buFont typeface="+mj-lt"/>
              <a:buAutoNum type="arabicPeriod"/>
            </a:pPr>
            <a:r>
              <a:rPr lang="fr-FR" dirty="0">
                <a:solidFill>
                  <a:srgbClr val="000000"/>
                </a:solidFill>
              </a:rPr>
              <a:t>Greffe rapidement envisagée après revascularisation</a:t>
            </a:r>
          </a:p>
          <a:p>
            <a:pPr marL="0" indent="0">
              <a:buNone/>
            </a:pPr>
            <a:endParaRPr lang="fr-FR" dirty="0" smtClean="0">
              <a:solidFill>
                <a:srgbClr val="000000"/>
              </a:solidFill>
            </a:endParaRPr>
          </a:p>
          <a:p>
            <a:r>
              <a:rPr lang="fr-FR" dirty="0" smtClean="0">
                <a:solidFill>
                  <a:srgbClr val="FF0000"/>
                </a:solidFill>
              </a:rPr>
              <a:t>Reste </a:t>
            </a:r>
            <a:r>
              <a:rPr lang="fr-FR" dirty="0">
                <a:solidFill>
                  <a:srgbClr val="FF0000"/>
                </a:solidFill>
              </a:rPr>
              <a:t>le problème de la sélection des candidats : ne pas proposer trop tôt à trop de patients une chirurgie lourde avec 30% de complications</a:t>
            </a:r>
          </a:p>
          <a:p>
            <a:endParaRPr lang="fr-FR" dirty="0"/>
          </a:p>
        </p:txBody>
      </p:sp>
    </p:spTree>
    <p:extLst>
      <p:ext uri="{BB962C8B-B14F-4D97-AF65-F5344CB8AC3E}">
        <p14:creationId xmlns:p14="http://schemas.microsoft.com/office/powerpoint/2010/main" val="30461892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r>
              <a:rPr lang="fr-FR" dirty="0" smtClean="0">
                <a:solidFill>
                  <a:srgbClr val="000000"/>
                </a:solidFill>
              </a:rPr>
              <a:t>Patients et méthodes</a:t>
            </a:r>
            <a:endParaRPr lang="fr-FR" dirty="0">
              <a:solidFill>
                <a:srgbClr val="000000"/>
              </a:solidFill>
            </a:endParaRPr>
          </a:p>
        </p:txBody>
      </p:sp>
      <p:sp>
        <p:nvSpPr>
          <p:cNvPr id="3" name="Sous-titre 2"/>
          <p:cNvSpPr>
            <a:spLocks noGrp="1"/>
          </p:cNvSpPr>
          <p:nvPr>
            <p:ph type="subTitle" idx="1"/>
          </p:nvPr>
        </p:nvSpPr>
        <p:spPr/>
        <p:txBody>
          <a:bodyPr/>
          <a:lstStyle/>
          <a:p>
            <a:endParaRPr lang="fr-FR"/>
          </a:p>
        </p:txBody>
      </p:sp>
    </p:spTree>
    <p:extLst>
      <p:ext uri="{BB962C8B-B14F-4D97-AF65-F5344CB8AC3E}">
        <p14:creationId xmlns:p14="http://schemas.microsoft.com/office/powerpoint/2010/main" val="1725313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title"/>
          </p:nvPr>
        </p:nvSpPr>
        <p:spPr/>
        <p:txBody>
          <a:bodyPr/>
          <a:lstStyle/>
          <a:p>
            <a:r>
              <a:rPr lang="fr-FR" sz="2800" dirty="0" smtClean="0">
                <a:solidFill>
                  <a:srgbClr val="000000"/>
                </a:solidFill>
              </a:rPr>
              <a:t>Patients et méthode</a:t>
            </a:r>
            <a:endParaRPr lang="fr-FR" sz="2800" dirty="0">
              <a:solidFill>
                <a:srgbClr val="000000"/>
              </a:solidFill>
            </a:endParaRPr>
          </a:p>
        </p:txBody>
      </p:sp>
      <p:sp>
        <p:nvSpPr>
          <p:cNvPr id="5" name="Espace réservé du contenu 4"/>
          <p:cNvSpPr>
            <a:spLocks noGrp="1"/>
          </p:cNvSpPr>
          <p:nvPr>
            <p:ph idx="1"/>
          </p:nvPr>
        </p:nvSpPr>
        <p:spPr/>
        <p:txBody>
          <a:bodyPr>
            <a:normAutofit/>
          </a:bodyPr>
          <a:lstStyle/>
          <a:p>
            <a:pPr>
              <a:lnSpc>
                <a:spcPct val="120000"/>
              </a:lnSpc>
            </a:pPr>
            <a:r>
              <a:rPr lang="fr-FR" sz="1800" dirty="0" smtClean="0">
                <a:solidFill>
                  <a:srgbClr val="000000"/>
                </a:solidFill>
              </a:rPr>
              <a:t>Etude rétrospective </a:t>
            </a:r>
            <a:r>
              <a:rPr lang="fr-FR" sz="1800" dirty="0" err="1" smtClean="0">
                <a:solidFill>
                  <a:srgbClr val="000000"/>
                </a:solidFill>
              </a:rPr>
              <a:t>monocentrique</a:t>
            </a:r>
            <a:r>
              <a:rPr lang="fr-FR" sz="1800" dirty="0" smtClean="0">
                <a:solidFill>
                  <a:srgbClr val="000000"/>
                </a:solidFill>
              </a:rPr>
              <a:t> entre 1996 et 2012 au CHU de Bordeaux incluant les patients ayant bénéficié d’une prothèse aortique et suivis pour Insuffisance Rénale Chronique Terminale (IRCT) en dialyse ou en attente de dialyse.</a:t>
            </a:r>
          </a:p>
          <a:p>
            <a:r>
              <a:rPr lang="fr-FR" sz="1800" dirty="0" smtClean="0">
                <a:solidFill>
                  <a:srgbClr val="000000"/>
                </a:solidFill>
              </a:rPr>
              <a:t> Ont été inclus dans les revascularisations : </a:t>
            </a:r>
          </a:p>
          <a:p>
            <a:pPr lvl="1"/>
            <a:r>
              <a:rPr lang="fr-FR" sz="1600" dirty="0" smtClean="0">
                <a:solidFill>
                  <a:srgbClr val="000000"/>
                </a:solidFill>
              </a:rPr>
              <a:t>Pontage aorto-bifémoral (PBF) par laparotomie, par voie rétropéritonéale ou coelioscopique</a:t>
            </a:r>
          </a:p>
          <a:p>
            <a:pPr lvl="1"/>
            <a:r>
              <a:rPr lang="fr-FR" sz="1600" dirty="0" smtClean="0">
                <a:solidFill>
                  <a:srgbClr val="000000"/>
                </a:solidFill>
              </a:rPr>
              <a:t>Endoprothèse aorto-bi-iliaque (EVAR)</a:t>
            </a:r>
          </a:p>
          <a:p>
            <a:r>
              <a:rPr lang="fr-FR" sz="1800" dirty="0" smtClean="0">
                <a:solidFill>
                  <a:srgbClr val="000000"/>
                </a:solidFill>
              </a:rPr>
              <a:t>Ont été exclus :</a:t>
            </a:r>
          </a:p>
          <a:p>
            <a:pPr lvl="1"/>
            <a:r>
              <a:rPr lang="fr-FR" sz="1600" dirty="0" smtClean="0">
                <a:solidFill>
                  <a:srgbClr val="000000"/>
                </a:solidFill>
              </a:rPr>
              <a:t>Les tubes aorto-aortiques</a:t>
            </a:r>
          </a:p>
          <a:p>
            <a:pPr lvl="1"/>
            <a:r>
              <a:rPr lang="fr-FR" sz="1600" dirty="0" smtClean="0">
                <a:solidFill>
                  <a:srgbClr val="000000"/>
                </a:solidFill>
              </a:rPr>
              <a:t>Les pontages aorto-bi-iliaques</a:t>
            </a:r>
          </a:p>
          <a:p>
            <a:endParaRPr lang="fr-FR" dirty="0"/>
          </a:p>
        </p:txBody>
      </p:sp>
    </p:spTree>
    <p:extLst>
      <p:ext uri="{BB962C8B-B14F-4D97-AF65-F5344CB8AC3E}">
        <p14:creationId xmlns:p14="http://schemas.microsoft.com/office/powerpoint/2010/main" val="35250752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z="2800" dirty="0" smtClean="0">
                <a:solidFill>
                  <a:srgbClr val="000000"/>
                </a:solidFill>
              </a:rPr>
              <a:t>Patients et méthodes</a:t>
            </a:r>
            <a:endParaRPr lang="fr-FR" sz="2800" dirty="0">
              <a:solidFill>
                <a:srgbClr val="000000"/>
              </a:solidFill>
            </a:endParaRPr>
          </a:p>
        </p:txBody>
      </p:sp>
      <p:sp>
        <p:nvSpPr>
          <p:cNvPr id="3" name="Espace réservé du contenu 2"/>
          <p:cNvSpPr>
            <a:spLocks noGrp="1"/>
          </p:cNvSpPr>
          <p:nvPr>
            <p:ph idx="1"/>
          </p:nvPr>
        </p:nvSpPr>
        <p:spPr/>
        <p:txBody>
          <a:bodyPr>
            <a:normAutofit/>
          </a:bodyPr>
          <a:lstStyle/>
          <a:p>
            <a:r>
              <a:rPr lang="fr-FR" sz="1800" dirty="0" smtClean="0">
                <a:solidFill>
                  <a:srgbClr val="000000"/>
                </a:solidFill>
              </a:rPr>
              <a:t>Recueil de données par PMSI en utilisant les mots suivants : </a:t>
            </a:r>
          </a:p>
          <a:p>
            <a:pPr lvl="1"/>
            <a:r>
              <a:rPr lang="fr-FR" sz="1600" dirty="0" smtClean="0">
                <a:solidFill>
                  <a:srgbClr val="000000"/>
                </a:solidFill>
              </a:rPr>
              <a:t>Insuffisance rénale chronique terminale, dialyse, chirurgie aortique</a:t>
            </a:r>
          </a:p>
          <a:p>
            <a:pPr marL="282575" lvl="1" indent="0">
              <a:buNone/>
            </a:pPr>
            <a:endParaRPr lang="fr-FR" sz="1600" dirty="0" smtClean="0">
              <a:solidFill>
                <a:srgbClr val="000000"/>
              </a:solidFill>
            </a:endParaRPr>
          </a:p>
          <a:p>
            <a:r>
              <a:rPr lang="fr-FR" sz="1800" dirty="0" smtClean="0">
                <a:solidFill>
                  <a:srgbClr val="000000"/>
                </a:solidFill>
              </a:rPr>
              <a:t>Patients greffés suivis grâce au Réseau Aquitain de Néphrologie (RAN) avec mise à jour clinique, biologique et para-clinique à chaque consultation</a:t>
            </a:r>
            <a:endParaRPr lang="fr-FR" sz="1800" dirty="0">
              <a:solidFill>
                <a:srgbClr val="000000"/>
              </a:solidFill>
            </a:endParaRPr>
          </a:p>
        </p:txBody>
      </p:sp>
    </p:spTree>
    <p:extLst>
      <p:ext uri="{BB962C8B-B14F-4D97-AF65-F5344CB8AC3E}">
        <p14:creationId xmlns:p14="http://schemas.microsoft.com/office/powerpoint/2010/main" val="25717249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r>
              <a:rPr lang="fr-FR" dirty="0" smtClean="0">
                <a:solidFill>
                  <a:srgbClr val="000000"/>
                </a:solidFill>
              </a:rPr>
              <a:t>Caractéristiques de la population</a:t>
            </a:r>
            <a:endParaRPr lang="fr-FR" dirty="0">
              <a:solidFill>
                <a:srgbClr val="000000"/>
              </a:solidFill>
            </a:endParaRPr>
          </a:p>
        </p:txBody>
      </p:sp>
      <p:sp>
        <p:nvSpPr>
          <p:cNvPr id="3" name="Sous-titre 2"/>
          <p:cNvSpPr>
            <a:spLocks noGrp="1"/>
          </p:cNvSpPr>
          <p:nvPr>
            <p:ph type="subTitle" idx="1"/>
          </p:nvPr>
        </p:nvSpPr>
        <p:spPr/>
        <p:txBody>
          <a:bodyPr/>
          <a:lstStyle/>
          <a:p>
            <a:endParaRPr lang="fr-FR"/>
          </a:p>
        </p:txBody>
      </p:sp>
    </p:spTree>
    <p:extLst>
      <p:ext uri="{BB962C8B-B14F-4D97-AF65-F5344CB8AC3E}">
        <p14:creationId xmlns:p14="http://schemas.microsoft.com/office/powerpoint/2010/main" val="70276169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z="2800" dirty="0" smtClean="0">
                <a:solidFill>
                  <a:srgbClr val="000000"/>
                </a:solidFill>
              </a:rPr>
              <a:t>Caractéristiques de la population : 39 patients revascularisés</a:t>
            </a:r>
            <a:endParaRPr lang="fr-FR" sz="2800" dirty="0">
              <a:solidFill>
                <a:srgbClr val="000000"/>
              </a:solidFill>
            </a:endParaRPr>
          </a:p>
        </p:txBody>
      </p:sp>
      <p:sp>
        <p:nvSpPr>
          <p:cNvPr id="3" name="Espace réservé du contenu 2"/>
          <p:cNvSpPr>
            <a:spLocks noGrp="1"/>
          </p:cNvSpPr>
          <p:nvPr>
            <p:ph idx="1"/>
          </p:nvPr>
        </p:nvSpPr>
        <p:spPr>
          <a:xfrm>
            <a:off x="779463" y="1828800"/>
            <a:ext cx="7583487" cy="4521200"/>
          </a:xfrm>
        </p:spPr>
        <p:txBody>
          <a:bodyPr/>
          <a:lstStyle/>
          <a:p>
            <a:r>
              <a:rPr lang="fr-FR" sz="1800" dirty="0" smtClean="0">
                <a:solidFill>
                  <a:srgbClr val="000000"/>
                </a:solidFill>
              </a:rPr>
              <a:t>35 hommes et 4 femmes</a:t>
            </a:r>
          </a:p>
          <a:p>
            <a:r>
              <a:rPr lang="fr-FR" sz="1800" dirty="0" smtClean="0">
                <a:solidFill>
                  <a:srgbClr val="000000"/>
                </a:solidFill>
              </a:rPr>
              <a:t>Âge moyen 52,6 ans</a:t>
            </a:r>
          </a:p>
          <a:p>
            <a:endParaRPr lang="fr-FR" sz="1800" dirty="0" smtClean="0">
              <a:solidFill>
                <a:srgbClr val="000000"/>
              </a:solidFill>
            </a:endParaRPr>
          </a:p>
        </p:txBody>
      </p:sp>
      <p:graphicFrame>
        <p:nvGraphicFramePr>
          <p:cNvPr id="4" name="Tableau 3"/>
          <p:cNvGraphicFramePr>
            <a:graphicFrameLocks noGrp="1"/>
          </p:cNvGraphicFramePr>
          <p:nvPr>
            <p:extLst>
              <p:ext uri="{D42A27DB-BD31-4B8C-83A1-F6EECF244321}">
                <p14:modId xmlns:p14="http://schemas.microsoft.com/office/powerpoint/2010/main" val="302554655"/>
              </p:ext>
            </p:extLst>
          </p:nvPr>
        </p:nvGraphicFramePr>
        <p:xfrm>
          <a:off x="1528041" y="3036454"/>
          <a:ext cx="6096000" cy="3129279"/>
        </p:xfrm>
        <a:graphic>
          <a:graphicData uri="http://schemas.openxmlformats.org/drawingml/2006/table">
            <a:tbl>
              <a:tblPr firstRow="1" bandRow="1">
                <a:tableStyleId>{69012ECD-51FC-41F1-AA8D-1B2483CD663E}</a:tableStyleId>
              </a:tblPr>
              <a:tblGrid>
                <a:gridCol w="2032000"/>
                <a:gridCol w="2032000"/>
                <a:gridCol w="1016000"/>
                <a:gridCol w="1016000"/>
              </a:tblGrid>
              <a:tr h="370840">
                <a:tc>
                  <a:txBody>
                    <a:bodyPr/>
                    <a:lstStyle/>
                    <a:p>
                      <a:r>
                        <a:rPr lang="fr-FR" sz="1400" dirty="0" smtClean="0"/>
                        <a:t>Pathologie</a:t>
                      </a:r>
                      <a:endParaRPr lang="fr-FR" sz="1400" dirty="0"/>
                    </a:p>
                  </a:txBody>
                  <a:tcPr/>
                </a:tc>
                <a:tc>
                  <a:txBody>
                    <a:bodyPr/>
                    <a:lstStyle/>
                    <a:p>
                      <a:r>
                        <a:rPr lang="fr-FR" sz="1400" dirty="0" smtClean="0"/>
                        <a:t>Nb patients</a:t>
                      </a:r>
                      <a:endParaRPr lang="fr-FR" sz="1400" dirty="0"/>
                    </a:p>
                  </a:txBody>
                  <a:tcPr/>
                </a:tc>
                <a:tc gridSpan="2">
                  <a:txBody>
                    <a:bodyPr/>
                    <a:lstStyle/>
                    <a:p>
                      <a:r>
                        <a:rPr lang="fr-FR" sz="1400" dirty="0" smtClean="0"/>
                        <a:t>Symptômes</a:t>
                      </a:r>
                      <a:endParaRPr lang="fr-FR" sz="1400" dirty="0"/>
                    </a:p>
                  </a:txBody>
                  <a:tcPr/>
                </a:tc>
                <a:tc hMerge="1">
                  <a:txBody>
                    <a:bodyPr/>
                    <a:lstStyle/>
                    <a:p>
                      <a:endParaRPr lang="fr-FR"/>
                    </a:p>
                  </a:txBody>
                  <a:tcPr/>
                </a:tc>
              </a:tr>
              <a:tr h="259080">
                <a:tc rowSpan="2">
                  <a:txBody>
                    <a:bodyPr/>
                    <a:lstStyle/>
                    <a:p>
                      <a:r>
                        <a:rPr lang="fr-FR" sz="1400" dirty="0" smtClean="0"/>
                        <a:t>Athérosclérose aorto-iliaque</a:t>
                      </a:r>
                      <a:endParaRPr lang="fr-FR" sz="1400" dirty="0"/>
                    </a:p>
                  </a:txBody>
                  <a:tcPr/>
                </a:tc>
                <a:tc rowSpan="2">
                  <a:txBody>
                    <a:bodyPr/>
                    <a:lstStyle/>
                    <a:p>
                      <a:r>
                        <a:rPr lang="fr-FR" sz="1400" dirty="0" smtClean="0"/>
                        <a:t>25</a:t>
                      </a:r>
                      <a:endParaRPr lang="fr-FR" sz="1400" dirty="0"/>
                    </a:p>
                  </a:txBody>
                  <a:tcPr/>
                </a:tc>
                <a:tc>
                  <a:txBody>
                    <a:bodyPr/>
                    <a:lstStyle/>
                    <a:p>
                      <a:r>
                        <a:rPr lang="fr-FR" sz="1400" dirty="0" smtClean="0"/>
                        <a:t>AOMI&gt;2B</a:t>
                      </a:r>
                      <a:endParaRPr lang="fr-FR" sz="1400" dirty="0"/>
                    </a:p>
                  </a:txBody>
                  <a:tcPr/>
                </a:tc>
                <a:tc>
                  <a:txBody>
                    <a:bodyPr/>
                    <a:lstStyle/>
                    <a:p>
                      <a:r>
                        <a:rPr lang="fr-FR" sz="1400" dirty="0" smtClean="0"/>
                        <a:t>6</a:t>
                      </a:r>
                      <a:endParaRPr lang="fr-FR" sz="1400" dirty="0"/>
                    </a:p>
                  </a:txBody>
                  <a:tcPr/>
                </a:tc>
              </a:tr>
              <a:tr h="259080">
                <a:tc vMerge="1">
                  <a:txBody>
                    <a:bodyPr/>
                    <a:lstStyle/>
                    <a:p>
                      <a:endParaRPr lang="fr-FR"/>
                    </a:p>
                  </a:txBody>
                  <a:tcPr/>
                </a:tc>
                <a:tc vMerge="1">
                  <a:txBody>
                    <a:bodyPr/>
                    <a:lstStyle/>
                    <a:p>
                      <a:endParaRPr lang="fr-FR"/>
                    </a:p>
                  </a:txBody>
                  <a:tcPr/>
                </a:tc>
                <a:tc>
                  <a:txBody>
                    <a:bodyPr/>
                    <a:lstStyle/>
                    <a:p>
                      <a:r>
                        <a:rPr lang="fr-FR" sz="1400" dirty="0" err="1" smtClean="0"/>
                        <a:t>Asympto</a:t>
                      </a:r>
                      <a:endParaRPr lang="fr-FR" sz="1400" dirty="0" smtClean="0"/>
                    </a:p>
                  </a:txBody>
                  <a:tcPr/>
                </a:tc>
                <a:tc>
                  <a:txBody>
                    <a:bodyPr/>
                    <a:lstStyle/>
                    <a:p>
                      <a:r>
                        <a:rPr lang="fr-FR" sz="1400" dirty="0" smtClean="0"/>
                        <a:t>15</a:t>
                      </a:r>
                      <a:endParaRPr lang="fr-FR" sz="1400" dirty="0"/>
                    </a:p>
                  </a:txBody>
                  <a:tcPr/>
                </a:tc>
              </a:tr>
              <a:tr h="370840">
                <a:tc>
                  <a:txBody>
                    <a:bodyPr/>
                    <a:lstStyle/>
                    <a:p>
                      <a:r>
                        <a:rPr lang="fr-FR" sz="1400" dirty="0" smtClean="0"/>
                        <a:t>Athérosclérose et AAA</a:t>
                      </a:r>
                      <a:endParaRPr lang="fr-FR" sz="1400" dirty="0"/>
                    </a:p>
                  </a:txBody>
                  <a:tcPr/>
                </a:tc>
                <a:tc>
                  <a:txBody>
                    <a:bodyPr/>
                    <a:lstStyle/>
                    <a:p>
                      <a:r>
                        <a:rPr lang="fr-FR" sz="1400" dirty="0" smtClean="0"/>
                        <a:t>5</a:t>
                      </a:r>
                      <a:endParaRPr lang="fr-FR" sz="1400" dirty="0"/>
                    </a:p>
                  </a:txBody>
                  <a:tcPr/>
                </a:tc>
                <a:tc gridSpan="2">
                  <a:txBody>
                    <a:bodyPr/>
                    <a:lstStyle/>
                    <a:p>
                      <a:r>
                        <a:rPr lang="fr-FR" sz="1400" dirty="0" smtClean="0"/>
                        <a:t>Aucun</a:t>
                      </a:r>
                      <a:endParaRPr lang="fr-FR" sz="1400" dirty="0"/>
                    </a:p>
                  </a:txBody>
                  <a:tcPr/>
                </a:tc>
                <a:tc hMerge="1">
                  <a:txBody>
                    <a:bodyPr/>
                    <a:lstStyle/>
                    <a:p>
                      <a:endParaRPr lang="fr-FR"/>
                    </a:p>
                  </a:txBody>
                  <a:tcPr/>
                </a:tc>
              </a:tr>
              <a:tr h="370840">
                <a:tc>
                  <a:txBody>
                    <a:bodyPr/>
                    <a:lstStyle/>
                    <a:p>
                      <a:r>
                        <a:rPr lang="fr-FR" sz="1400" dirty="0" smtClean="0"/>
                        <a:t>AAA</a:t>
                      </a:r>
                      <a:endParaRPr lang="fr-FR" sz="1400" dirty="0"/>
                    </a:p>
                  </a:txBody>
                  <a:tcPr/>
                </a:tc>
                <a:tc>
                  <a:txBody>
                    <a:bodyPr/>
                    <a:lstStyle/>
                    <a:p>
                      <a:r>
                        <a:rPr lang="fr-FR" sz="1400" dirty="0" smtClean="0"/>
                        <a:t>3</a:t>
                      </a:r>
                      <a:endParaRPr lang="fr-FR" sz="1400" dirty="0"/>
                    </a:p>
                  </a:txBody>
                  <a:tcPr/>
                </a:tc>
                <a:tc gridSpan="2">
                  <a:txBody>
                    <a:bodyPr/>
                    <a:lstStyle/>
                    <a:p>
                      <a:r>
                        <a:rPr lang="fr-FR" sz="1400" dirty="0" smtClean="0"/>
                        <a:t>1 rompu</a:t>
                      </a:r>
                      <a:endParaRPr lang="fr-FR" sz="1400" dirty="0"/>
                    </a:p>
                  </a:txBody>
                  <a:tcPr/>
                </a:tc>
                <a:tc hMerge="1">
                  <a:txBody>
                    <a:bodyPr/>
                    <a:lstStyle/>
                    <a:p>
                      <a:endParaRPr lang="fr-FR"/>
                    </a:p>
                  </a:txBody>
                  <a:tcPr/>
                </a:tc>
              </a:tr>
              <a:tr h="370840">
                <a:tc>
                  <a:txBody>
                    <a:bodyPr/>
                    <a:lstStyle/>
                    <a:p>
                      <a:r>
                        <a:rPr lang="fr-FR" sz="1400" dirty="0" smtClean="0"/>
                        <a:t>Thrombose aortique</a:t>
                      </a:r>
                    </a:p>
                  </a:txBody>
                  <a:tcPr/>
                </a:tc>
                <a:tc>
                  <a:txBody>
                    <a:bodyPr/>
                    <a:lstStyle/>
                    <a:p>
                      <a:r>
                        <a:rPr lang="fr-FR" sz="1400" dirty="0" smtClean="0"/>
                        <a:t>2</a:t>
                      </a:r>
                      <a:endParaRPr lang="fr-FR" sz="1400" dirty="0"/>
                    </a:p>
                  </a:txBody>
                  <a:tcPr/>
                </a:tc>
                <a:tc gridSpan="2">
                  <a:txBody>
                    <a:bodyPr/>
                    <a:lstStyle/>
                    <a:p>
                      <a:r>
                        <a:rPr lang="fr-FR" sz="1400" dirty="0" smtClean="0"/>
                        <a:t>1 ischémie aigüe bilatérale des MI</a:t>
                      </a:r>
                      <a:endParaRPr lang="fr-FR" sz="1400" dirty="0"/>
                    </a:p>
                  </a:txBody>
                  <a:tcPr/>
                </a:tc>
                <a:tc hMerge="1">
                  <a:txBody>
                    <a:bodyPr/>
                    <a:lstStyle/>
                    <a:p>
                      <a:endParaRPr lang="fr-FR"/>
                    </a:p>
                  </a:txBody>
                  <a:tcPr/>
                </a:tc>
              </a:tr>
              <a:tr h="370840">
                <a:tc>
                  <a:txBody>
                    <a:bodyPr/>
                    <a:lstStyle/>
                    <a:p>
                      <a:r>
                        <a:rPr lang="fr-FR" sz="1400" dirty="0" smtClean="0"/>
                        <a:t>Faux-anévrysme</a:t>
                      </a:r>
                      <a:r>
                        <a:rPr lang="fr-FR" sz="1400" baseline="0" dirty="0" smtClean="0"/>
                        <a:t> sur artère du greffon</a:t>
                      </a:r>
                      <a:endParaRPr lang="fr-FR" sz="1400" dirty="0"/>
                    </a:p>
                  </a:txBody>
                  <a:tcPr/>
                </a:tc>
                <a:tc>
                  <a:txBody>
                    <a:bodyPr/>
                    <a:lstStyle/>
                    <a:p>
                      <a:r>
                        <a:rPr lang="fr-FR" sz="1400" dirty="0" smtClean="0"/>
                        <a:t>1</a:t>
                      </a:r>
                      <a:endParaRPr lang="fr-FR" sz="1400" dirty="0"/>
                    </a:p>
                  </a:txBody>
                  <a:tcPr/>
                </a:tc>
                <a:tc gridSpan="2">
                  <a:txBody>
                    <a:bodyPr/>
                    <a:lstStyle/>
                    <a:p>
                      <a:endParaRPr lang="fr-FR" sz="1400"/>
                    </a:p>
                  </a:txBody>
                  <a:tcPr/>
                </a:tc>
                <a:tc hMerge="1">
                  <a:txBody>
                    <a:bodyPr/>
                    <a:lstStyle/>
                    <a:p>
                      <a:endParaRPr lang="fr-FR"/>
                    </a:p>
                  </a:txBody>
                  <a:tcPr/>
                </a:tc>
              </a:tr>
              <a:tr h="370840">
                <a:tc>
                  <a:txBody>
                    <a:bodyPr/>
                    <a:lstStyle/>
                    <a:p>
                      <a:r>
                        <a:rPr lang="fr-FR" sz="1400" dirty="0" smtClean="0"/>
                        <a:t>Inconnues</a:t>
                      </a:r>
                      <a:endParaRPr lang="fr-FR" sz="1400" dirty="0"/>
                    </a:p>
                  </a:txBody>
                  <a:tcPr/>
                </a:tc>
                <a:tc>
                  <a:txBody>
                    <a:bodyPr/>
                    <a:lstStyle/>
                    <a:p>
                      <a:r>
                        <a:rPr lang="fr-FR" sz="1400" dirty="0" smtClean="0"/>
                        <a:t>3</a:t>
                      </a:r>
                      <a:endParaRPr lang="fr-FR" sz="1400" dirty="0"/>
                    </a:p>
                  </a:txBody>
                  <a:tcPr/>
                </a:tc>
                <a:tc gridSpan="2">
                  <a:txBody>
                    <a:bodyPr/>
                    <a:lstStyle/>
                    <a:p>
                      <a:endParaRPr lang="fr-FR" sz="1400" dirty="0"/>
                    </a:p>
                  </a:txBody>
                  <a:tcPr/>
                </a:tc>
                <a:tc hMerge="1">
                  <a:txBody>
                    <a:bodyPr/>
                    <a:lstStyle/>
                    <a:p>
                      <a:endParaRPr lang="fr-FR"/>
                    </a:p>
                  </a:txBody>
                  <a:tcPr/>
                </a:tc>
              </a:tr>
            </a:tbl>
          </a:graphicData>
        </a:graphic>
      </p:graphicFrame>
    </p:spTree>
    <p:extLst>
      <p:ext uri="{BB962C8B-B14F-4D97-AF65-F5344CB8AC3E}">
        <p14:creationId xmlns:p14="http://schemas.microsoft.com/office/powerpoint/2010/main" val="397870398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z="2800" dirty="0" smtClean="0">
                <a:solidFill>
                  <a:schemeClr val="tx1"/>
                </a:solidFill>
              </a:rPr>
              <a:t>Caractéristiques des 39 patients revascularisés</a:t>
            </a:r>
            <a:endParaRPr lang="fr-FR" sz="2800" dirty="0">
              <a:solidFill>
                <a:schemeClr val="tx1"/>
              </a:solidFill>
            </a:endParaRPr>
          </a:p>
        </p:txBody>
      </p:sp>
      <p:sp>
        <p:nvSpPr>
          <p:cNvPr id="3" name="Espace réservé du contenu 2"/>
          <p:cNvSpPr>
            <a:spLocks noGrp="1"/>
          </p:cNvSpPr>
          <p:nvPr>
            <p:ph idx="1"/>
          </p:nvPr>
        </p:nvSpPr>
        <p:spPr/>
        <p:txBody>
          <a:bodyPr>
            <a:normAutofit fontScale="92500" lnSpcReduction="20000"/>
          </a:bodyPr>
          <a:lstStyle/>
          <a:p>
            <a:r>
              <a:rPr lang="fr-FR" sz="1900" b="1" i="1" u="sng" dirty="0" smtClean="0">
                <a:solidFill>
                  <a:srgbClr val="000000"/>
                </a:solidFill>
              </a:rPr>
              <a:t>Montage chirurgical : 37 pontages aortiques</a:t>
            </a:r>
            <a:r>
              <a:rPr lang="fr-FR" sz="1900" dirty="0" smtClean="0">
                <a:solidFill>
                  <a:srgbClr val="000000"/>
                </a:solidFill>
              </a:rPr>
              <a:t> </a:t>
            </a:r>
          </a:p>
          <a:p>
            <a:pPr lvl="1">
              <a:buFont typeface="Wingdings" charset="2"/>
              <a:buChar char="Ø"/>
            </a:pPr>
            <a:r>
              <a:rPr lang="fr-FR" sz="1800" u="sng" dirty="0" smtClean="0">
                <a:solidFill>
                  <a:srgbClr val="000000"/>
                </a:solidFill>
              </a:rPr>
              <a:t>36 PBF :</a:t>
            </a:r>
          </a:p>
          <a:p>
            <a:pPr lvl="2"/>
            <a:r>
              <a:rPr lang="fr-FR" dirty="0" smtClean="0">
                <a:solidFill>
                  <a:srgbClr val="000000"/>
                </a:solidFill>
              </a:rPr>
              <a:t>30 par laparotomie médiane</a:t>
            </a:r>
          </a:p>
          <a:p>
            <a:pPr lvl="2"/>
            <a:r>
              <a:rPr lang="fr-FR" dirty="0" smtClean="0">
                <a:solidFill>
                  <a:srgbClr val="000000"/>
                </a:solidFill>
              </a:rPr>
              <a:t>1 par voie </a:t>
            </a:r>
            <a:r>
              <a:rPr lang="fr-FR" dirty="0" err="1" smtClean="0">
                <a:solidFill>
                  <a:srgbClr val="000000"/>
                </a:solidFill>
              </a:rPr>
              <a:t>rétro-péritonéale</a:t>
            </a:r>
            <a:endParaRPr lang="fr-FR" dirty="0" smtClean="0">
              <a:solidFill>
                <a:srgbClr val="000000"/>
              </a:solidFill>
            </a:endParaRPr>
          </a:p>
          <a:p>
            <a:pPr lvl="2"/>
            <a:r>
              <a:rPr lang="fr-FR" dirty="0" smtClean="0">
                <a:solidFill>
                  <a:srgbClr val="000000"/>
                </a:solidFill>
              </a:rPr>
              <a:t>1 par </a:t>
            </a:r>
            <a:r>
              <a:rPr lang="fr-FR" dirty="0" err="1" smtClean="0">
                <a:solidFill>
                  <a:srgbClr val="000000"/>
                </a:solidFill>
              </a:rPr>
              <a:t>coeliochirurgie</a:t>
            </a:r>
            <a:endParaRPr lang="fr-FR" dirty="0" smtClean="0">
              <a:solidFill>
                <a:srgbClr val="000000"/>
              </a:solidFill>
            </a:endParaRPr>
          </a:p>
          <a:p>
            <a:pPr lvl="2"/>
            <a:r>
              <a:rPr lang="fr-FR" dirty="0" smtClean="0">
                <a:solidFill>
                  <a:srgbClr val="000000"/>
                </a:solidFill>
              </a:rPr>
              <a:t>5 non précisés</a:t>
            </a:r>
          </a:p>
          <a:p>
            <a:pPr marL="577850" lvl="2" indent="0">
              <a:buNone/>
            </a:pPr>
            <a:endParaRPr lang="fr-FR" dirty="0" smtClean="0">
              <a:solidFill>
                <a:srgbClr val="000000"/>
              </a:solidFill>
            </a:endParaRPr>
          </a:p>
          <a:p>
            <a:pPr lvl="1">
              <a:buFont typeface="Wingdings" charset="2"/>
              <a:buChar char="Ø"/>
            </a:pPr>
            <a:r>
              <a:rPr lang="fr-FR" sz="1800" u="sng" dirty="0" smtClean="0">
                <a:solidFill>
                  <a:srgbClr val="000000"/>
                </a:solidFill>
              </a:rPr>
              <a:t>1 pontage aorto-ilio-fémoral</a:t>
            </a:r>
          </a:p>
          <a:p>
            <a:r>
              <a:rPr lang="fr-FR" sz="1900" b="1" i="1" u="sng" dirty="0" smtClean="0">
                <a:solidFill>
                  <a:srgbClr val="000000"/>
                </a:solidFill>
              </a:rPr>
              <a:t>1 inconnu</a:t>
            </a:r>
          </a:p>
          <a:p>
            <a:r>
              <a:rPr lang="fr-FR" sz="1900" b="1" i="1" u="sng" dirty="0" smtClean="0">
                <a:solidFill>
                  <a:srgbClr val="000000"/>
                </a:solidFill>
              </a:rPr>
              <a:t>1 EVAR</a:t>
            </a:r>
          </a:p>
          <a:p>
            <a:r>
              <a:rPr lang="fr-FR" sz="1800" b="1" i="1" u="sng" dirty="0">
                <a:solidFill>
                  <a:srgbClr val="000000"/>
                </a:solidFill>
              </a:rPr>
              <a:t>Taille des prothèses</a:t>
            </a:r>
          </a:p>
          <a:p>
            <a:pPr marL="0" indent="0">
              <a:buNone/>
            </a:pPr>
            <a:r>
              <a:rPr lang="fr-FR" sz="1800" dirty="0">
                <a:solidFill>
                  <a:srgbClr val="000000"/>
                </a:solidFill>
              </a:rPr>
              <a:t>Taille retrouvée 28/37 </a:t>
            </a:r>
            <a:r>
              <a:rPr lang="fr-FR" sz="1800" dirty="0" smtClean="0">
                <a:solidFill>
                  <a:srgbClr val="000000"/>
                </a:solidFill>
              </a:rPr>
              <a:t>prothèses aortiques </a:t>
            </a:r>
            <a:r>
              <a:rPr lang="fr-FR" sz="1800" dirty="0">
                <a:solidFill>
                  <a:srgbClr val="000000"/>
                </a:solidFill>
              </a:rPr>
              <a:t>: 16/08 mm dans 85,7%</a:t>
            </a:r>
          </a:p>
          <a:p>
            <a:pPr lvl="1"/>
            <a:endParaRPr lang="fr-FR" dirty="0"/>
          </a:p>
        </p:txBody>
      </p:sp>
    </p:spTree>
    <p:extLst>
      <p:ext uri="{BB962C8B-B14F-4D97-AF65-F5344CB8AC3E}">
        <p14:creationId xmlns:p14="http://schemas.microsoft.com/office/powerpoint/2010/main" val="818072134"/>
      </p:ext>
    </p:extLst>
  </p:cSld>
  <p:clrMapOvr>
    <a:masterClrMapping/>
  </p:clrMapOvr>
</p:sld>
</file>

<file path=ppt/theme/theme1.xml><?xml version="1.0" encoding="utf-8"?>
<a:theme xmlns:a="http://schemas.openxmlformats.org/drawingml/2006/main" name="Revolution">
  <a:themeElements>
    <a:clrScheme name="Civique">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Revolution">
      <a:majorFont>
        <a:latin typeface="Trebuchet MS"/>
        <a:ea typeface=""/>
        <a:cs typeface=""/>
        <a:font script="Jpan" typeface="ＭＳ ゴシック"/>
        <a:font script="Hans" typeface="宋体"/>
        <a:font script="Hant" typeface="新細明體"/>
      </a:majorFont>
      <a:minorFont>
        <a:latin typeface="Trebuchet MS"/>
        <a:ea typeface=""/>
        <a:cs typeface=""/>
        <a:font script="Jpan" typeface="ＭＳ ゴシック"/>
        <a:font script="Hans" typeface="宋体"/>
        <a:font script="Hant" typeface="新細明體"/>
      </a:minorFont>
    </a:fontScheme>
    <a:fmtScheme name="Revolution">
      <a:fillStyleLst>
        <a:solidFill>
          <a:schemeClr val="phClr"/>
        </a:solidFill>
        <a:solidFill>
          <a:schemeClr val="phClr"/>
        </a:soli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3175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innerShdw blurRad="50800" dist="25400" dir="10800000">
              <a:srgbClr val="808080">
                <a:alpha val="75000"/>
              </a:srgbClr>
            </a:innerShdw>
          </a:effectLst>
        </a:effectStyle>
        <a:effectStyle>
          <a:effectLst>
            <a:innerShdw blurRad="50800" dist="25400" dir="13500000">
              <a:srgbClr val="808080">
                <a:alpha val="75000"/>
              </a:srgbClr>
            </a:innerShdw>
            <a:outerShdw blurRad="63500" dist="50800" dir="5400000" algn="br" rotWithShape="0">
              <a:srgbClr val="000000">
                <a:alpha val="35000"/>
              </a:srgbClr>
            </a:outerShdw>
          </a:effectLst>
          <a:scene3d>
            <a:camera prst="orthographicFront">
              <a:rot lat="0" lon="0" rev="0"/>
            </a:camera>
            <a:lightRig rig="threePt" dir="tl">
              <a:rot lat="0" lon="0" rev="11400000"/>
            </a:lightRig>
          </a:scene3d>
          <a:sp3d contourW="12700" prstMaterial="softmetal">
            <a:bevelT w="63500" h="25400" prst="angle"/>
            <a:contourClr>
              <a:schemeClr val="ph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Révolution.thmx</Template>
  <TotalTime>13000</TotalTime>
  <Words>1879</Words>
  <Application>Microsoft Macintosh PowerPoint</Application>
  <PresentationFormat>Présentation à l'écran (4:3)</PresentationFormat>
  <Paragraphs>362</Paragraphs>
  <Slides>36</Slides>
  <Notes>0</Notes>
  <HiddenSlides>0</HiddenSlides>
  <MMClips>0</MMClips>
  <ScaleCrop>false</ScaleCrop>
  <HeadingPairs>
    <vt:vector size="4" baseType="variant">
      <vt:variant>
        <vt:lpstr>Thème</vt:lpstr>
      </vt:variant>
      <vt:variant>
        <vt:i4>1</vt:i4>
      </vt:variant>
      <vt:variant>
        <vt:lpstr>Titres des diapositives</vt:lpstr>
      </vt:variant>
      <vt:variant>
        <vt:i4>36</vt:i4>
      </vt:variant>
    </vt:vector>
  </HeadingPairs>
  <TitlesOfParts>
    <vt:vector size="37" baseType="lpstr">
      <vt:lpstr>Revolution</vt:lpstr>
      <vt:lpstr>Intérêt et résultats des prothèses aortiques pour implantation secondaire d’un greffon rénal </vt:lpstr>
      <vt:lpstr>Epidémiologie de l’Insuffisance Rénale Chronique Terminale (IRCT)</vt:lpstr>
      <vt:lpstr>Objectifs de l’étude</vt:lpstr>
      <vt:lpstr>Patients et méthodes</vt:lpstr>
      <vt:lpstr>Patients et méthode</vt:lpstr>
      <vt:lpstr>Patients et méthodes</vt:lpstr>
      <vt:lpstr>Caractéristiques de la population</vt:lpstr>
      <vt:lpstr>Caractéristiques de la population : 39 patients revascularisés</vt:lpstr>
      <vt:lpstr>Caractéristiques des 39 patients revascularisés</vt:lpstr>
      <vt:lpstr>Caractéristiques de la population des 18 patients greffés</vt:lpstr>
      <vt:lpstr>Caractéristiques des 18 greffes</vt:lpstr>
      <vt:lpstr>Résultats des 39 revascularisations aortiques</vt:lpstr>
      <vt:lpstr>Résultats : mortalité à 1 mois des 39 revascularisations</vt:lpstr>
      <vt:lpstr>Résultats : Survie des patients après revascularisation</vt:lpstr>
      <vt:lpstr>Résultats : Morbidité après revascularisation</vt:lpstr>
      <vt:lpstr>Résultats des 18 greffes sur prothèses</vt:lpstr>
      <vt:lpstr>Résultats : Complications vasculaires au cours de la greffe rénale sur prothèses aortiques</vt:lpstr>
      <vt:lpstr>Résultats : Délai de reprise de la fonction rénale post-greffe dans le premier mois</vt:lpstr>
      <vt:lpstr>Résultats : Evolution de la créatinémie post-opératoire après greffe rénale</vt:lpstr>
      <vt:lpstr>Résultats : Analyse du suivi post-greffe</vt:lpstr>
      <vt:lpstr>Résultats des 21 patients en attente de greffe</vt:lpstr>
      <vt:lpstr>Résultats : Comparaison des populations des patients greffés et non-greffés</vt:lpstr>
      <vt:lpstr>Discussion</vt:lpstr>
      <vt:lpstr>Discussion : Choix des patients à revasculariser</vt:lpstr>
      <vt:lpstr>Discussion : Choix de la revascularisation, avantages et inconvénients du PBF</vt:lpstr>
      <vt:lpstr>Discussion : Choix de la revascularisation, avantages et inconvénients de l’EVAR</vt:lpstr>
      <vt:lpstr>Discussion : Morbi-mortalité précoce des PBF pour maladie athéromateuse</vt:lpstr>
      <vt:lpstr>Discussion : Choix du rein et du site opératoire</vt:lpstr>
      <vt:lpstr>Discussion : Choix de la chronologie</vt:lpstr>
      <vt:lpstr>Discussion : Survie des greffons et des greffés à long terme</vt:lpstr>
      <vt:lpstr>Discussion : Pourquoi des patients non-greffés ?</vt:lpstr>
      <vt:lpstr>Discussion : Pourquoi des patients non-greffés ?</vt:lpstr>
      <vt:lpstr>Discussion : Pourquoi des patients non-greffés ?</vt:lpstr>
      <vt:lpstr>Conclusion</vt:lpstr>
      <vt:lpstr>Conclusion</vt:lpstr>
      <vt:lpstr>Conclusion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Julien Morin</dc:creator>
  <cp:lastModifiedBy>Julien Morin</cp:lastModifiedBy>
  <cp:revision>130</cp:revision>
  <dcterms:created xsi:type="dcterms:W3CDTF">2012-09-24T08:31:57Z</dcterms:created>
  <dcterms:modified xsi:type="dcterms:W3CDTF">2012-10-17T07:42:15Z</dcterms:modified>
</cp:coreProperties>
</file>